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2" r:id="rId6"/>
    <p:sldId id="266" r:id="rId7"/>
    <p:sldId id="263" r:id="rId8"/>
    <p:sldId id="265" r:id="rId9"/>
    <p:sldId id="267" r:id="rId10"/>
    <p:sldId id="264" r:id="rId11"/>
    <p:sldId id="270" r:id="rId12"/>
    <p:sldId id="272" r:id="rId13"/>
    <p:sldId id="273" r:id="rId14"/>
    <p:sldId id="275" r:id="rId15"/>
    <p:sldId id="271" r:id="rId16"/>
    <p:sldId id="276" r:id="rId17"/>
    <p:sldId id="277" r:id="rId18"/>
    <p:sldId id="279" r:id="rId19"/>
    <p:sldId id="280" r:id="rId20"/>
    <p:sldId id="282" r:id="rId21"/>
    <p:sldId id="284" r:id="rId22"/>
    <p:sldId id="283" r:id="rId23"/>
    <p:sldId id="290" r:id="rId24"/>
    <p:sldId id="288" r:id="rId25"/>
    <p:sldId id="286" r:id="rId26"/>
    <p:sldId id="287" r:id="rId27"/>
    <p:sldId id="285" r:id="rId28"/>
    <p:sldId id="28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5212" autoAdjust="0"/>
  </p:normalViewPr>
  <p:slideViewPr>
    <p:cSldViewPr snapToGrid="0">
      <p:cViewPr varScale="1">
        <p:scale>
          <a:sx n="69" d="100"/>
          <a:sy n="69" d="100"/>
        </p:scale>
        <p:origin x="219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5A40B4-DEF6-4049-A1DB-D2685EB4444A}" type="datetimeFigureOut">
              <a:rPr lang="en-US" smtClean="0"/>
              <a:t>2022/10/18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2DF93-F253-41D9-B829-69AB63F28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80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2DF93-F253-41D9-B829-69AB63F2882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18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  <a:p>
            <a:r>
              <a:rPr lang="en-US" sz="1800" dirty="0"/>
              <a:t>Laat </a:t>
            </a:r>
            <a:r>
              <a:rPr lang="en-US" sz="1800" dirty="0" err="1"/>
              <a:t>een</a:t>
            </a:r>
            <a:r>
              <a:rPr lang="en-US" sz="1800" dirty="0"/>
              <a:t> </a:t>
            </a:r>
            <a:r>
              <a:rPr lang="en-US" sz="1800" dirty="0" err="1"/>
              <a:t>paar</a:t>
            </a:r>
            <a:r>
              <a:rPr lang="en-US" sz="1800" dirty="0"/>
              <a:t> </a:t>
            </a:r>
            <a:r>
              <a:rPr lang="en-US" sz="1800" dirty="0" err="1"/>
              <a:t>testversies</a:t>
            </a:r>
            <a:r>
              <a:rPr lang="en-US" sz="1800" dirty="0"/>
              <a:t> </a:t>
            </a:r>
            <a:r>
              <a:rPr lang="en-US" sz="1800" dirty="0" err="1"/>
              <a:t>zien</a:t>
            </a:r>
            <a:endParaRPr lang="en-US" sz="1800" dirty="0"/>
          </a:p>
          <a:p>
            <a:endParaRPr lang="en-US" sz="1800" dirty="0"/>
          </a:p>
          <a:p>
            <a:r>
              <a:rPr lang="en-US" sz="2800" dirty="0"/>
              <a:t>HIERNA: DEMO </a:t>
            </a:r>
          </a:p>
          <a:p>
            <a:r>
              <a:rPr lang="en-US" sz="2800" dirty="0"/>
              <a:t>1 – Vision Factory Bumper</a:t>
            </a:r>
          </a:p>
          <a:p>
            <a:r>
              <a:rPr lang="en-US" sz="2800" dirty="0"/>
              <a:t>2 – Steel Machine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2DF93-F253-41D9-B829-69AB63F2882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77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/>
              <a:t>vijfde</a:t>
            </a:r>
            <a:r>
              <a:rPr lang="en-US" sz="1800" dirty="0"/>
              <a:t> </a:t>
            </a:r>
            <a:r>
              <a:rPr lang="en-US" sz="1800" dirty="0" err="1"/>
              <a:t>spel</a:t>
            </a:r>
            <a:r>
              <a:rPr lang="en-US" sz="1800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2DF93-F253-41D9-B829-69AB63F2882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785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/>
              <a:t>Moeilijk</a:t>
            </a:r>
            <a:r>
              <a:rPr lang="en-US" sz="1800" dirty="0"/>
              <a:t> </a:t>
            </a:r>
            <a:r>
              <a:rPr lang="en-US" sz="1800" dirty="0" err="1"/>
              <a:t>speelbaar</a:t>
            </a:r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2DF93-F253-41D9-B829-69AB63F2882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250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/>
              <a:t>Kikker</a:t>
            </a:r>
            <a:r>
              <a:rPr lang="en-US" sz="1800" dirty="0"/>
              <a:t> / </a:t>
            </a:r>
            <a:r>
              <a:rPr lang="en-US" sz="1800" dirty="0" err="1"/>
              <a:t>prinses</a:t>
            </a:r>
            <a:r>
              <a:rPr lang="en-US" sz="1800" dirty="0"/>
              <a:t> -&gt; Halloween -&gt; </a:t>
            </a:r>
            <a:r>
              <a:rPr lang="en-US" sz="1800" dirty="0" err="1"/>
              <a:t>Snoepjes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YouTube</a:t>
            </a:r>
          </a:p>
          <a:p>
            <a:endParaRPr lang="en-US" sz="1800" dirty="0"/>
          </a:p>
          <a:p>
            <a:r>
              <a:rPr lang="en-US" sz="1800" dirty="0"/>
              <a:t>Finger </a:t>
            </a:r>
            <a:r>
              <a:rPr lang="en-US" sz="1800" dirty="0" err="1"/>
              <a:t>animatie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Psycho </a:t>
            </a:r>
            <a:r>
              <a:rPr lang="en-US" sz="1800" dirty="0" err="1"/>
              <a:t>dimo</a:t>
            </a: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2DF93-F253-41D9-B829-69AB63F2882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374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  <a:p>
            <a:r>
              <a:rPr lang="en-US" sz="1800" dirty="0"/>
              <a:t>CPU </a:t>
            </a:r>
            <a:r>
              <a:rPr lang="en-US" sz="1800" dirty="0" err="1"/>
              <a:t>optimalisatie</a:t>
            </a:r>
            <a:r>
              <a:rPr lang="en-US" sz="1800" dirty="0"/>
              <a:t> 90%</a:t>
            </a:r>
          </a:p>
          <a:p>
            <a:endParaRPr lang="en-US" sz="1800" dirty="0"/>
          </a:p>
          <a:p>
            <a:r>
              <a:rPr lang="en-US" sz="1800" dirty="0"/>
              <a:t>Sprite optimizer</a:t>
            </a:r>
          </a:p>
          <a:p>
            <a:endParaRPr lang="en-US" sz="1800" dirty="0"/>
          </a:p>
          <a:p>
            <a:r>
              <a:rPr lang="en-US" sz="1800" dirty="0"/>
              <a:t>DVC </a:t>
            </a:r>
            <a:r>
              <a:rPr lang="en-US" sz="1800" dirty="0" err="1"/>
              <a:t>alleen</a:t>
            </a:r>
            <a:r>
              <a:rPr lang="en-US" sz="1800" dirty="0"/>
              <a:t> </a:t>
            </a:r>
            <a:r>
              <a:rPr lang="en-US" sz="1800" dirty="0" err="1"/>
              <a:t>voor</a:t>
            </a:r>
            <a:r>
              <a:rPr lang="en-US" sz="1800" dirty="0"/>
              <a:t> </a:t>
            </a:r>
            <a:r>
              <a:rPr lang="en-US" sz="1800" dirty="0" err="1"/>
              <a:t>geheugen</a:t>
            </a:r>
            <a:r>
              <a:rPr lang="en-US" sz="1800" dirty="0"/>
              <a:t> (SFX)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Euro Disney</a:t>
            </a:r>
          </a:p>
          <a:p>
            <a:endParaRPr lang="en-US" sz="1800" dirty="0"/>
          </a:p>
          <a:p>
            <a:r>
              <a:rPr lang="en-US" sz="1800" dirty="0"/>
              <a:t>PC VERSIE 2018 / Unity / disc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2DF93-F253-41D9-B829-69AB63F2882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43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  <a:p>
            <a:r>
              <a:rPr lang="en-US" sz="1800" dirty="0"/>
              <a:t>Lingo is het </a:t>
            </a:r>
            <a:r>
              <a:rPr lang="en-US" sz="1800" dirty="0" err="1"/>
              <a:t>vijfde</a:t>
            </a:r>
            <a:r>
              <a:rPr lang="en-US" sz="1800" dirty="0"/>
              <a:t> </a:t>
            </a:r>
            <a:r>
              <a:rPr lang="en-US" sz="1800" dirty="0" err="1"/>
              <a:t>spel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Lingo t/m </a:t>
            </a:r>
            <a:r>
              <a:rPr lang="en-US" sz="1800" dirty="0" err="1"/>
              <a:t>Hieperdepiep</a:t>
            </a:r>
            <a:r>
              <a:rPr lang="en-US" sz="1800" dirty="0"/>
              <a:t> in C/C++</a:t>
            </a:r>
          </a:p>
          <a:p>
            <a:endParaRPr lang="en-US" sz="1800" dirty="0"/>
          </a:p>
          <a:p>
            <a:r>
              <a:rPr lang="en-US" sz="1800" dirty="0"/>
              <a:t>CD-ROM </a:t>
            </a:r>
            <a:r>
              <a:rPr lang="en-US" sz="1800" dirty="0" err="1"/>
              <a:t>versies</a:t>
            </a:r>
            <a:r>
              <a:rPr lang="en-US" sz="1800" dirty="0"/>
              <a:t> van Lingo, Uncover, </a:t>
            </a:r>
            <a:r>
              <a:rPr lang="en-US" sz="1800" dirty="0" err="1"/>
              <a:t>Hieperdepiep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Lucky Luke </a:t>
            </a:r>
            <a:r>
              <a:rPr lang="en-US" sz="1800" dirty="0" err="1"/>
              <a:t>e.v.</a:t>
            </a:r>
            <a:r>
              <a:rPr lang="en-US" sz="1800" dirty="0"/>
              <a:t> </a:t>
            </a:r>
            <a:r>
              <a:rPr lang="en-US" sz="1800" dirty="0" err="1"/>
              <a:t>weer</a:t>
            </a:r>
            <a:r>
              <a:rPr lang="en-US" sz="1800" dirty="0"/>
              <a:t> </a:t>
            </a:r>
            <a:r>
              <a:rPr lang="en-US" sz="1800" dirty="0" err="1"/>
              <a:t>machinetaal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Golden Oldies </a:t>
            </a:r>
            <a:r>
              <a:rPr lang="en-US" sz="1800" dirty="0" err="1"/>
              <a:t>niet</a:t>
            </a:r>
            <a:r>
              <a:rPr lang="en-US" sz="1800" dirty="0"/>
              <a:t> </a:t>
            </a:r>
            <a:r>
              <a:rPr lang="en-US" sz="1800" dirty="0" err="1"/>
              <a:t>uitgebracht</a:t>
            </a:r>
            <a:r>
              <a:rPr lang="en-US" sz="1800" dirty="0"/>
              <a:t> door Philips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2DF93-F253-41D9-B829-69AB63F2882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11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2DF93-F253-41D9-B829-69AB63F2882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543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  <a:p>
            <a:r>
              <a:rPr lang="en-US" sz="1800" dirty="0"/>
              <a:t>Buggy </a:t>
            </a:r>
            <a:r>
              <a:rPr lang="en-US" sz="1800" dirty="0" err="1"/>
              <a:t>mv_jump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FMV </a:t>
            </a:r>
            <a:r>
              <a:rPr lang="en-US" sz="1800" dirty="0" err="1"/>
              <a:t>techniek</a:t>
            </a:r>
            <a:r>
              <a:rPr lang="en-US" sz="1800" dirty="0"/>
              <a:t> </a:t>
            </a:r>
            <a:r>
              <a:rPr lang="en-US" sz="1800" dirty="0" err="1"/>
              <a:t>gebruikt</a:t>
            </a:r>
            <a:r>
              <a:rPr lang="en-US" sz="1800" dirty="0"/>
              <a:t> in </a:t>
            </a:r>
            <a:r>
              <a:rPr lang="en-US" sz="1800" dirty="0" err="1"/>
              <a:t>andere</a:t>
            </a:r>
            <a:r>
              <a:rPr lang="en-US" sz="1800" dirty="0"/>
              <a:t> SPC Vision </a:t>
            </a:r>
            <a:r>
              <a:rPr lang="en-US" sz="1800" dirty="0" err="1"/>
              <a:t>titels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Seamless jumps </a:t>
            </a:r>
            <a:r>
              <a:rPr lang="en-US" sz="1800" dirty="0" err="1"/>
              <a:t>gebruikt</a:t>
            </a:r>
            <a:r>
              <a:rPr lang="en-US" sz="1800" dirty="0"/>
              <a:t> in </a:t>
            </a:r>
            <a:r>
              <a:rPr lang="en-US" sz="1800" dirty="0" err="1"/>
              <a:t>Interactieve</a:t>
            </a:r>
            <a:r>
              <a:rPr lang="en-US" sz="1800" dirty="0"/>
              <a:t> </a:t>
            </a:r>
            <a:r>
              <a:rPr lang="en-US" sz="1800" dirty="0" err="1"/>
              <a:t>Encyclopedie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FMV code in C met </a:t>
            </a:r>
            <a:r>
              <a:rPr lang="en-US" sz="1800" dirty="0" err="1"/>
              <a:t>machinetaal</a:t>
            </a:r>
            <a:r>
              <a:rPr lang="en-US" sz="1800" dirty="0"/>
              <a:t> </a:t>
            </a:r>
            <a:r>
              <a:rPr lang="en-US" sz="1800" dirty="0" err="1"/>
              <a:t>voor</a:t>
            </a:r>
            <a:r>
              <a:rPr lang="en-US" sz="1800" dirty="0"/>
              <a:t> patching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2DF93-F253-41D9-B829-69AB63F2882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265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Tech info </a:t>
            </a:r>
            <a:r>
              <a:rPr lang="en-US" sz="1800" dirty="0" err="1"/>
              <a:t>helpvol</a:t>
            </a:r>
            <a:r>
              <a:rPr lang="en-US" sz="1800" dirty="0"/>
              <a:t> </a:t>
            </a:r>
            <a:r>
              <a:rPr lang="en-US" sz="1800" dirty="0" err="1"/>
              <a:t>voor</a:t>
            </a:r>
            <a:r>
              <a:rPr lang="en-US" sz="1800" dirty="0"/>
              <a:t> homebrew</a:t>
            </a:r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2DF93-F253-41D9-B829-69AB63F2882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557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 err="1"/>
              <a:t>Wijd</a:t>
            </a:r>
            <a:r>
              <a:rPr lang="en-US" dirty="0"/>
              <a:t> </a:t>
            </a:r>
            <a:r>
              <a:rPr lang="en-US" dirty="0" err="1"/>
              <a:t>gedemonstreerd</a:t>
            </a:r>
            <a:r>
              <a:rPr lang="en-US" dirty="0"/>
              <a:t> (</a:t>
            </a:r>
            <a:r>
              <a:rPr lang="en-US" dirty="0" err="1"/>
              <a:t>wachtwoord</a:t>
            </a:r>
            <a:r>
              <a:rPr lang="en-US" dirty="0"/>
              <a:t> </a:t>
            </a:r>
            <a:r>
              <a:rPr lang="en-US" dirty="0" err="1"/>
              <a:t>telefoontjes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 err="1"/>
              <a:t>Toetsenborden</a:t>
            </a:r>
            <a:r>
              <a:rPr lang="en-US" dirty="0"/>
              <a:t> laten </a:t>
            </a:r>
            <a:r>
              <a:rPr lang="en-US" dirty="0" err="1"/>
              <a:t>zien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2DF93-F253-41D9-B829-69AB63F2882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973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1993 tot 2002 </a:t>
            </a:r>
            <a:b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tool architect/programmeur, lead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support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herinneringen van de auteur en (ex-)collega’s</a:t>
            </a:r>
          </a:p>
          <a:p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historische documenten, </a:t>
            </a:r>
            <a:r>
              <a:rPr lang="nl-NL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accent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nl-NL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SPC Info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2DF93-F253-41D9-B829-69AB63F288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9055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2DF93-F253-41D9-B829-69AB63F2882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3078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  <a:p>
            <a:r>
              <a:rPr lang="en-US" sz="1800" dirty="0" err="1"/>
              <a:t>Hickup</a:t>
            </a:r>
            <a:r>
              <a:rPr lang="en-US" sz="1800" dirty="0"/>
              <a:t> in </a:t>
            </a:r>
            <a:r>
              <a:rPr lang="en-US" sz="1800" dirty="0" err="1"/>
              <a:t>hoofdmenu</a:t>
            </a:r>
            <a:r>
              <a:rPr lang="en-US" sz="1800" dirty="0"/>
              <a:t> is </a:t>
            </a:r>
            <a:r>
              <a:rPr lang="en-US" sz="1800" dirty="0" err="1"/>
              <a:t>geen</a:t>
            </a:r>
            <a:r>
              <a:rPr lang="en-US" sz="1800" dirty="0"/>
              <a:t> </a:t>
            </a:r>
            <a:r>
              <a:rPr lang="en-US" sz="1800" dirty="0" err="1"/>
              <a:t>technische</a:t>
            </a:r>
            <a:r>
              <a:rPr lang="en-US" sz="1800" dirty="0"/>
              <a:t> </a:t>
            </a:r>
            <a:r>
              <a:rPr lang="en-US" sz="1800" dirty="0" err="1"/>
              <a:t>fout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 err="1"/>
              <a:t>Geen</a:t>
            </a:r>
            <a:r>
              <a:rPr lang="en-US" sz="1800" dirty="0"/>
              <a:t> </a:t>
            </a:r>
            <a:r>
              <a:rPr lang="en-US" sz="1800" dirty="0" err="1"/>
              <a:t>investering</a:t>
            </a:r>
            <a:r>
              <a:rPr lang="en-US" sz="1800" dirty="0"/>
              <a:t> SPC</a:t>
            </a:r>
          </a:p>
          <a:p>
            <a:endParaRPr lang="en-US" sz="1800" dirty="0"/>
          </a:p>
          <a:p>
            <a:r>
              <a:rPr lang="en-US" sz="1800" dirty="0"/>
              <a:t>Hele </a:t>
            </a:r>
            <a:r>
              <a:rPr lang="en-US" sz="1800" dirty="0" err="1"/>
              <a:t>bedrijf</a:t>
            </a:r>
            <a:r>
              <a:rPr lang="en-US" sz="1800" dirty="0"/>
              <a:t> was </a:t>
            </a:r>
            <a:r>
              <a:rPr lang="en-US" sz="1800" dirty="0" err="1"/>
              <a:t>betrokken</a:t>
            </a:r>
            <a:r>
              <a:rPr lang="en-US" sz="1800" dirty="0"/>
              <a:t> </a:t>
            </a:r>
            <a:r>
              <a:rPr lang="en-US" sz="1800" dirty="0" err="1"/>
              <a:t>bij</a:t>
            </a:r>
            <a:r>
              <a:rPr lang="en-US" sz="1800" dirty="0"/>
              <a:t> </a:t>
            </a:r>
            <a:r>
              <a:rPr lang="en-US" sz="1800" dirty="0" err="1"/>
              <a:t>hyperlinken</a:t>
            </a:r>
            <a:r>
              <a:rPr lang="en-US" sz="1800" dirty="0"/>
              <a:t>, </a:t>
            </a:r>
            <a:r>
              <a:rPr lang="en-US" sz="1800" dirty="0" err="1"/>
              <a:t>kaarten</a:t>
            </a:r>
            <a:r>
              <a:rPr lang="en-US" sz="1800" dirty="0"/>
              <a:t>, </a:t>
            </a:r>
            <a:r>
              <a:rPr lang="en-US" sz="1800" dirty="0" err="1"/>
              <a:t>etc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 err="1"/>
              <a:t>Vakantiefoto’s</a:t>
            </a:r>
            <a:r>
              <a:rPr lang="en-US" sz="1800" dirty="0"/>
              <a:t>, </a:t>
            </a:r>
            <a:r>
              <a:rPr lang="en-US" sz="1800" dirty="0" err="1"/>
              <a:t>niersteen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 err="1"/>
              <a:t>Boekje</a:t>
            </a:r>
            <a:r>
              <a:rPr lang="en-US" sz="1800" dirty="0"/>
              <a:t> met </a:t>
            </a:r>
            <a:r>
              <a:rPr lang="en-US" sz="1800" dirty="0" err="1"/>
              <a:t>lange</a:t>
            </a:r>
            <a:r>
              <a:rPr lang="en-US" sz="1800" dirty="0"/>
              <a:t> </a:t>
            </a:r>
            <a:r>
              <a:rPr lang="en-US" sz="1800" dirty="0" err="1"/>
              <a:t>namenlijst</a:t>
            </a:r>
            <a:r>
              <a:rPr lang="en-US" sz="1800" dirty="0"/>
              <a:t> (credits)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2DF93-F253-41D9-B829-69AB63F2882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209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  <a:p>
            <a:r>
              <a:rPr lang="en-US" sz="1800" dirty="0" err="1"/>
              <a:t>Lijst</a:t>
            </a:r>
            <a:r>
              <a:rPr lang="en-US" sz="1800" dirty="0"/>
              <a:t> is </a:t>
            </a:r>
            <a:r>
              <a:rPr lang="en-US" sz="1800" dirty="0" err="1"/>
              <a:t>onvolledig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Tonen </a:t>
            </a:r>
            <a:r>
              <a:rPr lang="en-US" sz="1800" dirty="0" err="1"/>
              <a:t>schijfjes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Tonen glossy Apron safety test</a:t>
            </a:r>
          </a:p>
          <a:p>
            <a:endParaRPr lang="en-US" sz="1800" dirty="0"/>
          </a:p>
          <a:p>
            <a:r>
              <a:rPr lang="en-US" sz="1800" dirty="0" err="1"/>
              <a:t>SportFreaks</a:t>
            </a:r>
            <a:r>
              <a:rPr lang="en-US" sz="1800" dirty="0"/>
              <a:t> Veronica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2DF93-F253-41D9-B829-69AB63F2882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2070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2DF93-F253-41D9-B829-69AB63F2882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429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Relaxed </a:t>
            </a:r>
            <a:r>
              <a:rPr lang="en-US" sz="18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1800" i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platte</a:t>
            </a:r>
            <a:r>
              <a:rPr lang="en-US" sz="1800" i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organisatie</a:t>
            </a:r>
            <a:endParaRPr lang="en-US" sz="1800" i="0" dirty="0">
              <a:solidFill>
                <a:srgbClr val="2021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Zoldercultuur</a:t>
            </a:r>
            <a:r>
              <a:rPr lang="en-US" sz="1800" i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18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airco</a:t>
            </a:r>
            <a:endParaRPr lang="en-US" sz="1800" i="0" dirty="0">
              <a:solidFill>
                <a:srgbClr val="2021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Doom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spelen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werktijd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Overwerken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nodig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Cheats /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ook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Philips Media / PMTC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Bier cheat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verhaal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  <a:defRPr/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Middernacht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taxi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naar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PMTC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Downloaden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consumenten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speler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CDD 521 brander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kousevoeten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2DF93-F253-41D9-B829-69AB63F2882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94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  <a:p>
            <a:r>
              <a:rPr lang="en-US" sz="1800" dirty="0"/>
              <a:t>SPC </a:t>
            </a:r>
            <a:r>
              <a:rPr lang="en-US" sz="1800" dirty="0" err="1"/>
              <a:t>Codim</a:t>
            </a:r>
            <a:r>
              <a:rPr lang="en-US" sz="1800" dirty="0"/>
              <a:t> was </a:t>
            </a:r>
            <a:r>
              <a:rPr lang="en-US" sz="1800" dirty="0" err="1"/>
              <a:t>een</a:t>
            </a:r>
            <a:r>
              <a:rPr lang="en-US" sz="1800" dirty="0"/>
              <a:t> joint-venture, SPC Vision </a:t>
            </a:r>
            <a:r>
              <a:rPr lang="en-US" sz="1800" dirty="0" err="1"/>
              <a:t>heeft</a:t>
            </a:r>
            <a:r>
              <a:rPr lang="en-US" sz="1800" dirty="0"/>
              <a:t> nooit </a:t>
            </a:r>
            <a:r>
              <a:rPr lang="en-US" sz="1800" dirty="0" err="1"/>
              <a:t>opgehouden</a:t>
            </a:r>
            <a:r>
              <a:rPr lang="en-US" sz="1800" dirty="0"/>
              <a:t> </a:t>
            </a:r>
            <a:r>
              <a:rPr lang="en-US" sz="1800" dirty="0" err="1"/>
              <a:t>te</a:t>
            </a:r>
            <a:r>
              <a:rPr lang="en-US" sz="1800" dirty="0"/>
              <a:t> </a:t>
            </a:r>
            <a:r>
              <a:rPr lang="en-US" sz="1800" dirty="0" err="1"/>
              <a:t>bestaan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SPC Group was </a:t>
            </a:r>
            <a:r>
              <a:rPr lang="en-US" sz="1800" dirty="0" err="1"/>
              <a:t>voorheen</a:t>
            </a:r>
            <a:r>
              <a:rPr lang="en-US" sz="1800" dirty="0"/>
              <a:t> de holding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2DF93-F253-41D9-B829-69AB63F2882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528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  <a:p>
            <a:r>
              <a:rPr lang="en-US" sz="1800" dirty="0" err="1"/>
              <a:t>Parkeren</a:t>
            </a: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2DF93-F253-41D9-B829-69AB63F2882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220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  <a:p>
            <a:r>
              <a:rPr lang="en-US" sz="1800" dirty="0"/>
              <a:t>Na 1999 </a:t>
            </a:r>
            <a:r>
              <a:rPr lang="en-US" sz="1800" dirty="0" err="1"/>
              <a:t>niet</a:t>
            </a:r>
            <a:r>
              <a:rPr lang="en-US" sz="1800" dirty="0"/>
              <a:t> </a:t>
            </a:r>
            <a:r>
              <a:rPr lang="en-US" sz="1800" dirty="0" err="1"/>
              <a:t>meer</a:t>
            </a:r>
            <a:r>
              <a:rPr lang="en-US" sz="1800" dirty="0"/>
              <a:t> </a:t>
            </a:r>
            <a:r>
              <a:rPr lang="en-US" sz="1800" dirty="0" err="1"/>
              <a:t>professioneel</a:t>
            </a:r>
            <a:r>
              <a:rPr lang="en-US" sz="1800" dirty="0"/>
              <a:t> met CD-i </a:t>
            </a:r>
            <a:r>
              <a:rPr lang="en-US" sz="1800" dirty="0" err="1"/>
              <a:t>bezig</a:t>
            </a:r>
            <a:r>
              <a:rPr lang="en-US" sz="1800" dirty="0"/>
              <a:t> </a:t>
            </a:r>
            <a:r>
              <a:rPr lang="en-US" sz="1800" dirty="0" err="1"/>
              <a:t>geweest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 err="1"/>
              <a:t>Veel</a:t>
            </a:r>
            <a:r>
              <a:rPr lang="en-US" sz="1800" dirty="0"/>
              <a:t> hardware software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documentatie</a:t>
            </a:r>
            <a:r>
              <a:rPr lang="en-US" sz="1800" dirty="0"/>
              <a:t> </a:t>
            </a:r>
            <a:r>
              <a:rPr lang="en-US" sz="1800" dirty="0" err="1"/>
              <a:t>geerfd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Backups </a:t>
            </a:r>
            <a:r>
              <a:rPr lang="en-US" sz="1800" dirty="0" err="1"/>
              <a:t>voor</a:t>
            </a:r>
            <a:r>
              <a:rPr lang="en-US" sz="1800" dirty="0"/>
              <a:t> </a:t>
            </a:r>
            <a:r>
              <a:rPr lang="en-US" sz="1800" dirty="0" err="1"/>
              <a:t>een</a:t>
            </a:r>
            <a:r>
              <a:rPr lang="en-US" sz="1800" dirty="0"/>
              <a:t> </a:t>
            </a:r>
            <a:r>
              <a:rPr lang="en-US" sz="1800" dirty="0" err="1"/>
              <a:t>groot</a:t>
            </a:r>
            <a:r>
              <a:rPr lang="en-US" sz="1800" dirty="0"/>
              <a:t> </a:t>
            </a:r>
            <a:r>
              <a:rPr lang="en-US" sz="1800" dirty="0" err="1"/>
              <a:t>deel</a:t>
            </a:r>
            <a:r>
              <a:rPr lang="en-US" sz="1800" dirty="0"/>
              <a:t> </a:t>
            </a:r>
            <a:r>
              <a:rPr lang="en-US" sz="1800" dirty="0" err="1"/>
              <a:t>verloren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Wat </a:t>
            </a:r>
            <a:r>
              <a:rPr lang="en-US" sz="1800" dirty="0" err="1"/>
              <a:t>als</a:t>
            </a:r>
            <a:r>
              <a:rPr lang="en-US" sz="1800" dirty="0"/>
              <a:t> </a:t>
            </a:r>
            <a:r>
              <a:rPr lang="en-US" sz="1800" dirty="0" err="1"/>
              <a:t>nou</a:t>
            </a:r>
            <a:r>
              <a:rPr lang="en-US" sz="1800" dirty="0"/>
              <a:t> die hardware </a:t>
            </a:r>
            <a:r>
              <a:rPr lang="en-US" sz="1800" dirty="0" err="1"/>
              <a:t>kapot</a:t>
            </a:r>
            <a:r>
              <a:rPr lang="en-US" sz="1800" dirty="0"/>
              <a:t> </a:t>
            </a:r>
            <a:r>
              <a:rPr lang="en-US" sz="1800" dirty="0" err="1"/>
              <a:t>gaat</a:t>
            </a:r>
            <a:endParaRPr lang="en-US" sz="1800" dirty="0"/>
          </a:p>
          <a:p>
            <a:r>
              <a:rPr lang="en-US" sz="1800" dirty="0"/>
              <a:t>1996 </a:t>
            </a:r>
            <a:r>
              <a:rPr lang="en-US" sz="1800" dirty="0" err="1"/>
              <a:t>eerste</a:t>
            </a:r>
            <a:r>
              <a:rPr lang="en-US" sz="1800" dirty="0"/>
              <a:t> </a:t>
            </a:r>
            <a:r>
              <a:rPr lang="en-US" sz="1800" dirty="0" err="1"/>
              <a:t>gedachten</a:t>
            </a:r>
            <a:r>
              <a:rPr lang="en-US" sz="1800" dirty="0"/>
              <a:t> over emulator</a:t>
            </a:r>
          </a:p>
          <a:p>
            <a:r>
              <a:rPr lang="en-US" sz="1800" dirty="0"/>
              <a:t>2001 </a:t>
            </a:r>
            <a:r>
              <a:rPr lang="en-US" sz="1800" dirty="0" err="1"/>
              <a:t>werkende</a:t>
            </a:r>
            <a:r>
              <a:rPr lang="en-US" sz="1800" dirty="0"/>
              <a:t> </a:t>
            </a:r>
            <a:r>
              <a:rPr lang="en-US" sz="1800" dirty="0" err="1"/>
              <a:t>cpu</a:t>
            </a:r>
            <a:r>
              <a:rPr lang="en-US" sz="1800" dirty="0"/>
              <a:t> </a:t>
            </a:r>
            <a:r>
              <a:rPr lang="en-US" sz="1800" dirty="0" err="1"/>
              <a:t>emulatie</a:t>
            </a:r>
            <a:endParaRPr lang="en-US" sz="1800" dirty="0"/>
          </a:p>
          <a:p>
            <a:r>
              <a:rPr lang="en-US" sz="1800" dirty="0"/>
              <a:t>2003 </a:t>
            </a:r>
            <a:r>
              <a:rPr lang="en-US" sz="1800" dirty="0" err="1"/>
              <a:t>werkend</a:t>
            </a:r>
            <a:r>
              <a:rPr lang="en-US" sz="1800" dirty="0"/>
              <a:t> start scherm</a:t>
            </a:r>
          </a:p>
          <a:p>
            <a:r>
              <a:rPr lang="en-US" sz="1800" dirty="0"/>
              <a:t>2005 </a:t>
            </a:r>
            <a:r>
              <a:rPr lang="en-US" sz="1800" dirty="0" err="1"/>
              <a:t>eerste</a:t>
            </a:r>
            <a:r>
              <a:rPr lang="en-US" sz="1800" dirty="0"/>
              <a:t> </a:t>
            </a:r>
            <a:r>
              <a:rPr lang="en-US" sz="1800" dirty="0" err="1"/>
              <a:t>publieke</a:t>
            </a:r>
            <a:r>
              <a:rPr lang="en-US" sz="1800" dirty="0"/>
              <a:t> release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2DF93-F253-41D9-B829-69AB63F2882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8810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2DF93-F253-41D9-B829-69AB63F2882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382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/>
              <a:t>boerderij</a:t>
            </a:r>
            <a:r>
              <a:rPr lang="en-US" sz="1800" dirty="0"/>
              <a:t> </a:t>
            </a:r>
            <a:r>
              <a:rPr lang="en-US" sz="1800" dirty="0" err="1"/>
              <a:t>Heeswijk</a:t>
            </a:r>
            <a:r>
              <a:rPr lang="en-US" sz="1800" dirty="0"/>
              <a:t>-Dinther</a:t>
            </a:r>
          </a:p>
          <a:p>
            <a:endParaRPr lang="en-US" sz="1800" dirty="0"/>
          </a:p>
          <a:p>
            <a:r>
              <a:rPr lang="en-US" sz="1800" dirty="0"/>
              <a:t>software </a:t>
            </a:r>
            <a:r>
              <a:rPr lang="en-US" sz="1800" dirty="0" err="1"/>
              <a:t>ontwikkeling</a:t>
            </a:r>
            <a:endParaRPr lang="en-US" sz="1800" dirty="0"/>
          </a:p>
          <a:p>
            <a:r>
              <a:rPr lang="en-US" sz="1800" dirty="0" err="1"/>
              <a:t>trainingen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 err="1"/>
              <a:t>verhuizing</a:t>
            </a:r>
            <a:r>
              <a:rPr lang="en-US" sz="1800" dirty="0"/>
              <a:t> </a:t>
            </a:r>
            <a:r>
              <a:rPr lang="en-US" sz="1800" dirty="0" err="1"/>
              <a:t>naar</a:t>
            </a:r>
            <a:r>
              <a:rPr lang="en-US" sz="1800" dirty="0"/>
              <a:t> Oss</a:t>
            </a:r>
          </a:p>
          <a:p>
            <a:endParaRPr lang="en-US" sz="1800" dirty="0"/>
          </a:p>
          <a:p>
            <a:r>
              <a:rPr lang="en-US" sz="1800" dirty="0" err="1"/>
              <a:t>torentje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1e </a:t>
            </a:r>
            <a:r>
              <a:rPr lang="en-US" sz="1800" i="1" dirty="0"/>
              <a:t>accent, </a:t>
            </a:r>
            <a:r>
              <a:rPr lang="en-US" sz="1800" dirty="0" err="1"/>
              <a:t>najaar</a:t>
            </a:r>
            <a:r>
              <a:rPr lang="en-US" sz="1800" dirty="0"/>
              <a:t> 1991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2DF93-F253-41D9-B829-69AB63F2882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97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Helemaal</a:t>
            </a:r>
            <a:r>
              <a:rPr lang="en-US" dirty="0"/>
              <a:t> </a:t>
            </a:r>
            <a:r>
              <a:rPr lang="en-US" dirty="0" err="1"/>
              <a:t>vergeten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2DF93-F253-41D9-B829-69AB63F288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51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  <a:p>
            <a:r>
              <a:rPr lang="en-US" sz="1800" dirty="0" err="1"/>
              <a:t>Zeer</a:t>
            </a:r>
            <a:r>
              <a:rPr lang="en-US" sz="1800" dirty="0"/>
              <a:t> </a:t>
            </a:r>
            <a:r>
              <a:rPr lang="en-US" sz="1800" dirty="0" err="1"/>
              <a:t>vooruitstrevend</a:t>
            </a:r>
            <a:r>
              <a:rPr lang="en-US" sz="1800" dirty="0"/>
              <a:t> al in 1989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2DF93-F253-41D9-B829-69AB63F288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45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  <a:p>
            <a:r>
              <a:rPr lang="en-US" sz="1800" dirty="0"/>
              <a:t>Body Contour</a:t>
            </a:r>
          </a:p>
          <a:p>
            <a:endParaRPr lang="en-US" sz="1800" dirty="0"/>
          </a:p>
          <a:p>
            <a:r>
              <a:rPr lang="en-US" sz="1800" dirty="0" err="1"/>
              <a:t>InterAct</a:t>
            </a:r>
            <a:r>
              <a:rPr lang="en-US" sz="1800" dirty="0"/>
              <a:t>! </a:t>
            </a:r>
            <a:r>
              <a:rPr lang="en-US" sz="1800" dirty="0" err="1"/>
              <a:t>beursverslag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2DF93-F253-41D9-B829-69AB63F288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186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CD-Interactive staat voor grote doorbraak, </a:t>
            </a:r>
            <a:r>
              <a:rPr lang="nl-NL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accent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Juni 1992, p. 2/3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SPC/</a:t>
            </a:r>
            <a:r>
              <a:rPr lang="nl-NL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Vision</a:t>
            </a:r>
            <a:r>
              <a:rPr lang="nl-NL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sluit langdurig CD-I contract met Philips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NL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accent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December 1992, p. 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2DF93-F253-41D9-B829-69AB63F288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062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/>
              <a:t>Wantrouwen</a:t>
            </a:r>
            <a:r>
              <a:rPr lang="en-US" sz="1800" dirty="0"/>
              <a:t> Philips</a:t>
            </a:r>
          </a:p>
          <a:p>
            <a:endParaRPr lang="en-US" sz="1800" dirty="0"/>
          </a:p>
          <a:p>
            <a:r>
              <a:rPr lang="en-US" sz="1800" dirty="0"/>
              <a:t>Driver shortcuts / direct hardware access</a:t>
            </a:r>
          </a:p>
          <a:p>
            <a:endParaRPr lang="en-US" sz="1800" dirty="0"/>
          </a:p>
          <a:p>
            <a:r>
              <a:rPr lang="en-US" sz="1800" dirty="0"/>
              <a:t>The Interactive Engineer, 1996</a:t>
            </a:r>
          </a:p>
          <a:p>
            <a:endParaRPr lang="en-US" sz="1800" dirty="0"/>
          </a:p>
          <a:p>
            <a:r>
              <a:rPr lang="en-US" sz="1800" dirty="0"/>
              <a:t>MOBIEL TONEN</a:t>
            </a:r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2DF93-F253-41D9-B829-69AB63F2882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89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CDI 602 </a:t>
            </a:r>
            <a:r>
              <a:rPr lang="en-US" sz="1800" dirty="0" err="1"/>
              <a:t>vanwege</a:t>
            </a:r>
            <a:r>
              <a:rPr lang="en-US" sz="1800" dirty="0"/>
              <a:t> floppy</a:t>
            </a:r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2DF93-F253-41D9-B829-69AB63F2882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2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96EEE-BEB8-4F3A-AE25-51C7578BE3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5F1FD8-D0C1-426E-8D06-AE0759F0AB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5B859-B0FB-428A-AF77-2EB4CA7A8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2D8F6-6A1C-4DC1-8E25-77F254236B98}" type="datetimeFigureOut">
              <a:rPr lang="en-US" smtClean="0"/>
              <a:t>2022/10/18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CDE23-1153-4737-86CC-EEFF166AE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474CC-6674-45D9-9322-164732C20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37F91-CD9A-4C1B-846C-1676D9AC4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51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54F30-3CBA-4F24-8A4E-16B13B6AC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7865B7-00C5-41FD-AD15-D8B36E92E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A8151-4A4F-449A-82ED-74C5E4478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2D8F6-6A1C-4DC1-8E25-77F254236B98}" type="datetimeFigureOut">
              <a:rPr lang="en-US" smtClean="0"/>
              <a:t>2022/10/18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6DCD43-3A50-476B-BED8-5990E9BBA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95EE0-6877-4CDB-9617-5556BA5D9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37F91-CD9A-4C1B-846C-1676D9AC4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77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ABB3EF-2B95-4D5D-A2C4-73F5DCC223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02CC3C-7446-4DE9-8919-9F20FA6EEA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318EF-846D-4218-96E9-B412C6198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2D8F6-6A1C-4DC1-8E25-77F254236B98}" type="datetimeFigureOut">
              <a:rPr lang="en-US" smtClean="0"/>
              <a:t>2022/10/18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812C4-6617-42E4-BF45-0805D82D4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4EC8A-C23B-45B2-A41F-2DA2990C6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37F91-CD9A-4C1B-846C-1676D9AC4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55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94FCF-7A8E-481E-8AE0-455B064C0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27EAB-02EE-469D-BEF9-6CE86A5018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C4DD5-0DF4-4F20-BAAF-E946166DB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2D8F6-6A1C-4DC1-8E25-77F254236B98}" type="datetimeFigureOut">
              <a:rPr lang="en-US" smtClean="0"/>
              <a:t>2022/10/18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C1B35-B75B-4698-B9AB-257426A0D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346C7-445C-4BB4-9455-DD986A514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37F91-CD9A-4C1B-846C-1676D9AC4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14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D970B-BE68-42B3-84E8-BB3866B4B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EB28F3-DA61-4FB7-83A7-0EF93F9C1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BF735-42A7-4D05-95F4-4EFBB2FC3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2D8F6-6A1C-4DC1-8E25-77F254236B98}" type="datetimeFigureOut">
              <a:rPr lang="en-US" smtClean="0"/>
              <a:t>2022/10/18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16503-306E-405E-A40E-FE50746E6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567B8-59B7-4E69-B4E3-F6C78D690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37F91-CD9A-4C1B-846C-1676D9AC4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09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A06E6-0BA7-45BE-85A7-440E9841A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E4068-9E1C-4AAF-9484-00046D4652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14B913-8D5A-4251-8208-AF6E759F5D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2C9AB6-F89B-4F9D-8B3B-3DB3F251C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2D8F6-6A1C-4DC1-8E25-77F254236B98}" type="datetimeFigureOut">
              <a:rPr lang="en-US" smtClean="0"/>
              <a:t>2022/10/18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4AF486-40AB-456B-BF40-8F4641A21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4660A2-68C9-406E-B0C8-19866CACB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37F91-CD9A-4C1B-846C-1676D9AC4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739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A41E7-1B7C-47F5-86DB-997DF2A79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C38381-F718-4436-AE35-FFF754C12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5CCE7-1C0C-40BB-B101-21643E4CD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2C6509-560F-4D46-99DB-578D63330E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D4B436-CE8F-4330-A67F-1E96FB151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F9D388-A3A9-4FA9-899E-445412A29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2D8F6-6A1C-4DC1-8E25-77F254236B98}" type="datetimeFigureOut">
              <a:rPr lang="en-US" smtClean="0"/>
              <a:t>2022/10/18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1C70E0-C09C-4F3C-905E-CC64B9354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BFE03C-29DD-462D-921E-88824C9EA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37F91-CD9A-4C1B-846C-1676D9AC4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25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4102F-1519-4C8E-A68E-D94D2DAED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DA78D2-20DA-40BE-BB88-B56D64725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2D8F6-6A1C-4DC1-8E25-77F254236B98}" type="datetimeFigureOut">
              <a:rPr lang="en-US" smtClean="0"/>
              <a:t>2022/10/18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048ECD-A73B-4E0A-A4BB-FEB37E2EE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FDB431-9E63-4DE1-B78C-B5C1C57C0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37F91-CD9A-4C1B-846C-1676D9AC4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0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DF9C62-8511-434E-8170-B78726C6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2D8F6-6A1C-4DC1-8E25-77F254236B98}" type="datetimeFigureOut">
              <a:rPr lang="en-US" smtClean="0"/>
              <a:t>2022/10/18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1C6F61-93E8-4BD1-A520-3FF142C4F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28D2B-3B41-4AF8-9866-218ACDAC6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37F91-CD9A-4C1B-846C-1676D9AC4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10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2916E-03F1-40A9-A268-1ACE56D97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3CACB-E17C-4583-A15D-12F8FDB39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BD7ED8-6539-4536-908B-94DEAFF14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7FDD7D-66D5-4ACB-90A9-33BDF8AA8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2D8F6-6A1C-4DC1-8E25-77F254236B98}" type="datetimeFigureOut">
              <a:rPr lang="en-US" smtClean="0"/>
              <a:t>2022/10/18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6ED9B-DF55-4AE6-8BC4-8CD8C80B8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298CD5-0941-44D7-9702-49DF1342F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37F91-CD9A-4C1B-846C-1676D9AC4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81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D0B11-1AE6-4947-8C49-EA297BDA6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3FC3B2-EA69-4C4B-A953-DE85521A9E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91111C-B87B-4373-9B4F-FF102B326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1101F1-BE56-4E15-9736-4B8D44DD4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2D8F6-6A1C-4DC1-8E25-77F254236B98}" type="datetimeFigureOut">
              <a:rPr lang="en-US" smtClean="0"/>
              <a:t>2022/10/18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B95B58-6E59-4E73-A689-C58C1ECCC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309CD5-DE9D-43B0-AB9B-89BCD03CF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37F91-CD9A-4C1B-846C-1676D9AC4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51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9E094C-FCF5-4AEF-9635-F6259DCD6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6A8FEA-794C-4051-B6C0-F71D58638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DA93D-C37F-4B8F-8096-2D679CD130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2D8F6-6A1C-4DC1-8E25-77F254236B98}" type="datetimeFigureOut">
              <a:rPr lang="en-US" smtClean="0"/>
              <a:t>2022/10/18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943BD-55A7-4C78-8576-A14439968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668DB-24DB-4CD7-97EE-0F682B2C20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37F91-CD9A-4C1B-846C-1676D9AC4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6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9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.png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didev.tripod.com/apprent.htm" TargetMode="External"/><Relationship Id="rId11" Type="http://schemas.openxmlformats.org/officeDocument/2006/relationships/image" Target="../media/image34.gif"/><Relationship Id="rId5" Type="http://schemas.openxmlformats.org/officeDocument/2006/relationships/hyperlink" Target="http://www.blackmoonproject.co.uk/articles/the_apprentice_2_pipe_dream.php" TargetMode="External"/><Relationship Id="rId10" Type="http://schemas.openxmlformats.org/officeDocument/2006/relationships/image" Target="../media/image33.gif"/><Relationship Id="rId4" Type="http://schemas.openxmlformats.org/officeDocument/2006/relationships/hyperlink" Target="https://cdidev.tripod.com/appy2.htm" TargetMode="External"/><Relationship Id="rId9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hyperlink" Target="https://cdidev.tripod.com/cdinet.ht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mailto:cdifan@gmail.co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cdia.co.uk/" TargetMode="External"/><Relationship Id="rId13" Type="http://schemas.openxmlformats.org/officeDocument/2006/relationships/image" Target="../media/image63.png"/><Relationship Id="rId18" Type="http://schemas.openxmlformats.org/officeDocument/2006/relationships/hyperlink" Target="https://discord.gg/TKPejTfw6D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trilobytegames.com/7th-guest" TargetMode="External"/><Relationship Id="rId12" Type="http://schemas.openxmlformats.org/officeDocument/2006/relationships/image" Target="../media/image62.jpeg"/><Relationship Id="rId17" Type="http://schemas.openxmlformats.org/officeDocument/2006/relationships/image" Target="../media/image67.jpe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dibits.blogspot.com/" TargetMode="External"/><Relationship Id="rId11" Type="http://schemas.openxmlformats.org/officeDocument/2006/relationships/image" Target="../media/image61.png"/><Relationship Id="rId5" Type="http://schemas.openxmlformats.org/officeDocument/2006/relationships/hyperlink" Target="http://frogfeast.rastersoft.net/CDI.html" TargetMode="External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19" Type="http://schemas.openxmlformats.org/officeDocument/2006/relationships/image" Target="../media/image68.jpg"/><Relationship Id="rId4" Type="http://schemas.openxmlformats.org/officeDocument/2006/relationships/hyperlink" Target="https://www.cdiemu.org/" TargetMode="External"/><Relationship Id="rId9" Type="http://schemas.openxmlformats.org/officeDocument/2006/relationships/hyperlink" Target="https://qrky.dev/nobelia" TargetMode="External"/><Relationship Id="rId1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cdifan@gmail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977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598E9-D106-4F6A-AC63-86FD31873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SPC Vision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42894F-A780-40C0-8CD8-9E053AA7648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EE8C0F-C08F-4348-AE6F-7167672F52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196" y="3823835"/>
            <a:ext cx="3261383" cy="2548904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EE29E4D2-6C63-0D2B-2132-D8C4832918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620" y="454212"/>
            <a:ext cx="2608959" cy="2579954"/>
          </a:xfrm>
          <a:prstGeom prst="rect">
            <a:avLst/>
          </a:prstGeom>
        </p:spPr>
      </p:pic>
      <p:pic>
        <p:nvPicPr>
          <p:cNvPr id="6" name="Picture 5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7E02A44F-5947-5BD3-97BD-606F28430A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76432"/>
            <a:ext cx="6823707" cy="339630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969CF13-AC20-B507-A22A-1992E2253A81}"/>
              </a:ext>
            </a:extLst>
          </p:cNvPr>
          <p:cNvSpPr txBox="1">
            <a:spLocks/>
          </p:cNvSpPr>
          <p:nvPr/>
        </p:nvSpPr>
        <p:spPr>
          <a:xfrm>
            <a:off x="838200" y="1523883"/>
            <a:ext cx="9481457" cy="3085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professionele</a:t>
            </a:r>
            <a:r>
              <a:rPr lang="en-US" dirty="0"/>
              <a:t> inlay </a:t>
            </a:r>
            <a:r>
              <a:rPr lang="en-US" dirty="0" err="1"/>
              <a:t>voor</a:t>
            </a:r>
            <a:r>
              <a:rPr lang="en-US" dirty="0"/>
              <a:t> Diamant </a:t>
            </a:r>
            <a:r>
              <a:rPr lang="en-US" dirty="0" err="1"/>
              <a:t>Frituurtest</a:t>
            </a:r>
            <a:endParaRPr lang="en-US" dirty="0"/>
          </a:p>
          <a:p>
            <a:r>
              <a:rPr lang="en-US" dirty="0" err="1"/>
              <a:t>jarenlang</a:t>
            </a:r>
            <a:r>
              <a:rPr lang="en-US" dirty="0"/>
              <a:t> </a:t>
            </a:r>
            <a:r>
              <a:rPr lang="en-US" dirty="0" err="1"/>
              <a:t>gebruikt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alle test / demo discs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622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598E9-D106-4F6A-AC63-86FD31873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Vision Factory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42894F-A780-40C0-8CD8-9E053AA7648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969CF13-AC20-B507-A22A-1992E2253A81}"/>
              </a:ext>
            </a:extLst>
          </p:cNvPr>
          <p:cNvSpPr txBox="1">
            <a:spLocks/>
          </p:cNvSpPr>
          <p:nvPr/>
        </p:nvSpPr>
        <p:spPr>
          <a:xfrm>
            <a:off x="838200" y="1523883"/>
            <a:ext cx="9481457" cy="30859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Steel Machine (1993)</a:t>
            </a:r>
          </a:p>
          <a:p>
            <a:r>
              <a:rPr lang="en-US" dirty="0" err="1"/>
              <a:t>Dimo's</a:t>
            </a:r>
            <a:r>
              <a:rPr lang="en-US" dirty="0"/>
              <a:t> Quest (1994)</a:t>
            </a:r>
          </a:p>
          <a:p>
            <a:r>
              <a:rPr lang="en-US" dirty="0"/>
              <a:t>The Apprentice (1994)</a:t>
            </a:r>
          </a:p>
          <a:p>
            <a:endParaRPr lang="en-US" sz="800" dirty="0"/>
          </a:p>
          <a:p>
            <a:r>
              <a:rPr lang="en-US" i="1" dirty="0"/>
              <a:t>CD-i Ready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 descr="The Vision Factory - Wikipedia">
            <a:extLst>
              <a:ext uri="{FF2B5EF4-FFF2-40B4-BE49-F238E27FC236}">
                <a16:creationId xmlns:a16="http://schemas.microsoft.com/office/drawing/2014/main" id="{DFC8FB8C-3E58-4C4F-B74B-E619EA6FB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029" y="624588"/>
            <a:ext cx="2913968" cy="2864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Steel Machine for CD-i (1993) - MobyGames">
            <a:extLst>
              <a:ext uri="{FF2B5EF4-FFF2-40B4-BE49-F238E27FC236}">
                <a16:creationId xmlns:a16="http://schemas.microsoft.com/office/drawing/2014/main" id="{1486FB76-A4A8-4114-E493-E40FE579C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97413"/>
            <a:ext cx="2602071" cy="259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imo's Quest – The World of CD-i">
            <a:extLst>
              <a:ext uri="{FF2B5EF4-FFF2-40B4-BE49-F238E27FC236}">
                <a16:creationId xmlns:a16="http://schemas.microsoft.com/office/drawing/2014/main" id="{2CB90450-0518-FD09-AECF-9A0E7BFB9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013" y="3934919"/>
            <a:ext cx="2587266" cy="258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e Apprentice for CD-i (1994) - MobyGames">
            <a:extLst>
              <a:ext uri="{FF2B5EF4-FFF2-40B4-BE49-F238E27FC236}">
                <a16:creationId xmlns:a16="http://schemas.microsoft.com/office/drawing/2014/main" id="{98AC6DD1-EE6D-125E-65BB-ACBA106BC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021" y="3934919"/>
            <a:ext cx="2602071" cy="258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219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598E9-D106-4F6A-AC63-86FD31873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Vision Factory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42894F-A780-40C0-8CD8-9E053AA7648D}"/>
              </a:ext>
            </a:extLst>
          </p:cNvPr>
          <p:cNvSpPr txBox="1">
            <a:spLocks/>
          </p:cNvSpPr>
          <p:nvPr/>
        </p:nvSpPr>
        <p:spPr>
          <a:xfrm>
            <a:off x="838200" y="1523883"/>
            <a:ext cx="9481457" cy="308595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Steel Machine </a:t>
            </a:r>
            <a:r>
              <a:rPr lang="en-US" sz="3600" i="1" dirty="0"/>
              <a:t>(1994)</a:t>
            </a:r>
            <a:endParaRPr lang="en-US" sz="3600" dirty="0"/>
          </a:p>
          <a:p>
            <a:endParaRPr lang="en-US" dirty="0"/>
          </a:p>
          <a:p>
            <a:r>
              <a:rPr lang="en-US" sz="2600" i="1" dirty="0" err="1"/>
              <a:t>machinetaal</a:t>
            </a:r>
            <a:r>
              <a:rPr lang="en-US" sz="2600" i="1" dirty="0"/>
              <a:t> met SPC </a:t>
            </a:r>
            <a:r>
              <a:rPr lang="en-US" sz="2600" i="1" dirty="0" err="1"/>
              <a:t>bibliotheek</a:t>
            </a:r>
            <a:endParaRPr lang="en-US" sz="2600" i="1" dirty="0"/>
          </a:p>
          <a:p>
            <a:r>
              <a:rPr lang="en-US" sz="2600" i="1" dirty="0" err="1"/>
              <a:t>geinspireerd</a:t>
            </a:r>
            <a:r>
              <a:rPr lang="en-US" sz="2600" i="1" dirty="0"/>
              <a:t> op </a:t>
            </a:r>
            <a:r>
              <a:rPr lang="en-US" sz="2600" i="1" dirty="0" err="1"/>
              <a:t>Uridium</a:t>
            </a:r>
            <a:r>
              <a:rPr lang="en-US" sz="2600" i="1" dirty="0"/>
              <a:t> C64</a:t>
            </a:r>
          </a:p>
          <a:p>
            <a:r>
              <a:rPr lang="en-US" sz="2600" i="1" dirty="0" err="1"/>
              <a:t>ontwikkeld</a:t>
            </a:r>
            <a:r>
              <a:rPr lang="en-US" sz="2600" i="1" dirty="0"/>
              <a:t> met </a:t>
            </a:r>
            <a:r>
              <a:rPr lang="en-US" sz="2600" i="1" dirty="0" err="1"/>
              <a:t>trackerball</a:t>
            </a:r>
            <a:r>
              <a:rPr lang="en-US" sz="2600" i="1" dirty="0"/>
              <a:t> controller</a:t>
            </a:r>
          </a:p>
          <a:p>
            <a:r>
              <a:rPr lang="en-US" sz="2600" i="1" dirty="0"/>
              <a:t>CD-i original</a:t>
            </a:r>
          </a:p>
          <a:p>
            <a:pPr marL="0" indent="0">
              <a:buNone/>
            </a:pP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84B693-EB47-6F74-35E4-01DAF1DC0BBB}"/>
              </a:ext>
            </a:extLst>
          </p:cNvPr>
          <p:cNvSpPr txBox="1"/>
          <p:nvPr/>
        </p:nvSpPr>
        <p:spPr>
          <a:xfrm>
            <a:off x="838200" y="3947882"/>
            <a:ext cx="4053610" cy="6715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nl-NL" sz="180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??-??-1992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start ontwikkeling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nl-NL" dirty="0"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r>
              <a:rPr lang="nl-NL" sz="180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-07-1994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versie 1.14 (geperst)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4B142D-4CB4-489A-FB19-4CAAAD8F2399}"/>
              </a:ext>
            </a:extLst>
          </p:cNvPr>
          <p:cNvSpPr txBox="1"/>
          <p:nvPr/>
        </p:nvSpPr>
        <p:spPr>
          <a:xfrm>
            <a:off x="838200" y="4934007"/>
            <a:ext cx="43835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/>
              <a:t>Case Study: Steel Machine,</a:t>
            </a:r>
            <a:br>
              <a:rPr lang="en-US" sz="2000" i="1" dirty="0"/>
            </a:br>
            <a:r>
              <a:rPr lang="en-US" sz="2000" b="1" i="1" dirty="0"/>
              <a:t>European CD-i Engineers Conference</a:t>
            </a:r>
            <a:r>
              <a:rPr lang="en-US" sz="2000" i="1" dirty="0"/>
              <a:t>,</a:t>
            </a:r>
            <a:br>
              <a:rPr lang="en-US" sz="2000" i="1" dirty="0"/>
            </a:br>
            <a:r>
              <a:rPr lang="en-US" sz="2000" dirty="0"/>
              <a:t>14 December 1993</a:t>
            </a:r>
          </a:p>
        </p:txBody>
      </p:sp>
      <p:pic>
        <p:nvPicPr>
          <p:cNvPr id="9" name="Picture 2" descr="Steel Machine for CD-i (1993) - MobyGames">
            <a:extLst>
              <a:ext uri="{FF2B5EF4-FFF2-40B4-BE49-F238E27FC236}">
                <a16:creationId xmlns:a16="http://schemas.microsoft.com/office/drawing/2014/main" id="{EC72C486-3E5B-552A-7BE2-52A293C29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732" y="644026"/>
            <a:ext cx="2602071" cy="259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hilips CD-i CDI Trackerball Mouse Controller 22ER9013 | eBay">
            <a:extLst>
              <a:ext uri="{FF2B5EF4-FFF2-40B4-BE49-F238E27FC236}">
                <a16:creationId xmlns:a16="http://schemas.microsoft.com/office/drawing/2014/main" id="{541657CF-AF7E-D4A7-C449-73B67A59C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117" y="1638109"/>
            <a:ext cx="19621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34BC5DAA-7423-7CAB-5A61-9333539047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732" y="4495608"/>
            <a:ext cx="2648257" cy="193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69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A4DA04-1428-5C33-AFE8-897EC1E0A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394" y="4095205"/>
            <a:ext cx="3236595" cy="2331720"/>
          </a:xfrm>
          <a:prstGeom prst="rect">
            <a:avLst/>
          </a:prstGeom>
        </p:spPr>
      </p:pic>
      <p:pic>
        <p:nvPicPr>
          <p:cNvPr id="12" name="Picture 4" descr="Dimo's Quest – The World of CD-i">
            <a:extLst>
              <a:ext uri="{FF2B5EF4-FFF2-40B4-BE49-F238E27FC236}">
                <a16:creationId xmlns:a16="http://schemas.microsoft.com/office/drawing/2014/main" id="{B24B17D1-83ED-FBF9-7768-5F5AC31D7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134" y="634385"/>
            <a:ext cx="2587266" cy="258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3598E9-D106-4F6A-AC63-86FD31873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Vision Factory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42894F-A780-40C0-8CD8-9E053AA7648D}"/>
              </a:ext>
            </a:extLst>
          </p:cNvPr>
          <p:cNvSpPr txBox="1">
            <a:spLocks/>
          </p:cNvSpPr>
          <p:nvPr/>
        </p:nvSpPr>
        <p:spPr>
          <a:xfrm>
            <a:off x="838200" y="1523883"/>
            <a:ext cx="9481457" cy="308595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err="1"/>
              <a:t>Dimo’s</a:t>
            </a:r>
            <a:r>
              <a:rPr lang="en-US" sz="3600" dirty="0"/>
              <a:t> Quest </a:t>
            </a:r>
            <a:r>
              <a:rPr lang="en-US" sz="3600" i="1" dirty="0"/>
              <a:t>(1994)</a:t>
            </a:r>
            <a:endParaRPr lang="en-US" sz="3600" dirty="0"/>
          </a:p>
          <a:p>
            <a:endParaRPr lang="en-US" dirty="0"/>
          </a:p>
          <a:p>
            <a:r>
              <a:rPr lang="en-US" sz="2600" i="1" dirty="0" err="1"/>
              <a:t>machinetaal</a:t>
            </a:r>
            <a:r>
              <a:rPr lang="en-US" sz="2600" i="1" dirty="0"/>
              <a:t> met SPC </a:t>
            </a:r>
            <a:r>
              <a:rPr lang="en-US" sz="2600" i="1" dirty="0" err="1"/>
              <a:t>bibliotheek</a:t>
            </a:r>
            <a:endParaRPr lang="en-US" sz="2600" i="1" dirty="0"/>
          </a:p>
          <a:p>
            <a:r>
              <a:rPr lang="en-US" sz="2600" i="1" dirty="0"/>
              <a:t>port van Amiga </a:t>
            </a:r>
            <a:r>
              <a:rPr lang="en-US" sz="2600" i="1" dirty="0" err="1"/>
              <a:t>versie</a:t>
            </a:r>
            <a:r>
              <a:rPr lang="en-US" sz="2600" i="1" dirty="0"/>
              <a:t> (</a:t>
            </a:r>
            <a:r>
              <a:rPr lang="en-US" sz="2600" i="1" dirty="0" err="1"/>
              <a:t>Boeder</a:t>
            </a:r>
            <a:r>
              <a:rPr lang="en-US" sz="2600" i="1" dirty="0"/>
              <a:t> / Infernal Bytes)</a:t>
            </a:r>
          </a:p>
          <a:p>
            <a:r>
              <a:rPr lang="en-US" sz="2600" i="1" dirty="0" err="1"/>
              <a:t>cpu</a:t>
            </a:r>
            <a:r>
              <a:rPr lang="en-US" sz="2600" i="1" dirty="0"/>
              <a:t> </a:t>
            </a:r>
            <a:r>
              <a:rPr lang="en-US" sz="2600" i="1" dirty="0" err="1"/>
              <a:t>problemen</a:t>
            </a:r>
            <a:r>
              <a:rPr lang="en-US" sz="2600" i="1" dirty="0"/>
              <a:t> door </a:t>
            </a:r>
            <a:r>
              <a:rPr lang="en-US" sz="2600" i="1" dirty="0" err="1"/>
              <a:t>achtergrond</a:t>
            </a:r>
            <a:r>
              <a:rPr lang="en-US" sz="2600" i="1" dirty="0"/>
              <a:t> </a:t>
            </a:r>
            <a:r>
              <a:rPr lang="en-US" sz="2600" i="1" dirty="0" err="1"/>
              <a:t>animaties</a:t>
            </a:r>
            <a:endParaRPr lang="en-US" sz="2600" i="1" dirty="0"/>
          </a:p>
          <a:p>
            <a:endParaRPr lang="en-US" sz="2600" i="1" dirty="0"/>
          </a:p>
          <a:p>
            <a:pPr marL="0" indent="0">
              <a:buNone/>
            </a:pP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84B693-EB47-6F74-35E4-01DAF1DC0BBB}"/>
              </a:ext>
            </a:extLst>
          </p:cNvPr>
          <p:cNvSpPr txBox="1"/>
          <p:nvPr/>
        </p:nvSpPr>
        <p:spPr>
          <a:xfrm>
            <a:off x="838200" y="3429000"/>
            <a:ext cx="3926972" cy="2153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nl-NL" sz="180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??-??-1992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start ontwikkeling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nl-NL" sz="180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03-05-1993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versie 0.95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nl-NL" sz="180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26-05-1993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versie 0.96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nl-NL" sz="180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20-08-1993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versie 1.00/1.01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nl-NL" sz="180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10-11-1993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versie 1.02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nl-NL" sz="180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22-02-1994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versie 1.03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nl-NL" sz="180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07-07-1994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versie 1.07 (geperst)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4B142D-4CB4-489A-FB19-4CAAAD8F2399}"/>
              </a:ext>
            </a:extLst>
          </p:cNvPr>
          <p:cNvSpPr txBox="1"/>
          <p:nvPr/>
        </p:nvSpPr>
        <p:spPr>
          <a:xfrm>
            <a:off x="838200" y="5864387"/>
            <a:ext cx="4530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 err="1"/>
              <a:t>veel</a:t>
            </a:r>
            <a:r>
              <a:rPr lang="en-US" sz="2000" i="1" dirty="0"/>
              <a:t> sprite </a:t>
            </a:r>
            <a:r>
              <a:rPr lang="en-US" sz="2000" i="1" dirty="0" err="1"/>
              <a:t>en</a:t>
            </a:r>
            <a:r>
              <a:rPr lang="en-US" sz="2000" i="1" dirty="0"/>
              <a:t> backstory </a:t>
            </a:r>
            <a:r>
              <a:rPr lang="en-US" sz="2000" i="1" dirty="0" err="1"/>
              <a:t>aanpassingen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441538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The Apprentice for CD-i (1994) - MobyGames">
            <a:extLst>
              <a:ext uri="{FF2B5EF4-FFF2-40B4-BE49-F238E27FC236}">
                <a16:creationId xmlns:a16="http://schemas.microsoft.com/office/drawing/2014/main" id="{5FA80C59-7336-C786-9C5C-0E4A4E452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329" y="632764"/>
            <a:ext cx="2602071" cy="258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3598E9-D106-4F6A-AC63-86FD31873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Vision Factory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42894F-A780-40C0-8CD8-9E053AA7648D}"/>
              </a:ext>
            </a:extLst>
          </p:cNvPr>
          <p:cNvSpPr txBox="1">
            <a:spLocks/>
          </p:cNvSpPr>
          <p:nvPr/>
        </p:nvSpPr>
        <p:spPr>
          <a:xfrm>
            <a:off x="838200" y="1523883"/>
            <a:ext cx="9481457" cy="3085952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900" dirty="0"/>
              <a:t>The Apprentice </a:t>
            </a:r>
            <a:r>
              <a:rPr lang="en-US" sz="5900" i="1" dirty="0"/>
              <a:t>(1994)</a:t>
            </a:r>
            <a:endParaRPr lang="en-US" sz="5900" dirty="0"/>
          </a:p>
          <a:p>
            <a:endParaRPr lang="en-US" dirty="0"/>
          </a:p>
          <a:p>
            <a:r>
              <a:rPr lang="en-US" sz="3600" i="1" dirty="0" err="1"/>
              <a:t>machinetaal</a:t>
            </a:r>
            <a:r>
              <a:rPr lang="en-US" sz="3600" i="1" dirty="0"/>
              <a:t> met SPC </a:t>
            </a:r>
            <a:r>
              <a:rPr lang="en-US" sz="3600" i="1" dirty="0" err="1"/>
              <a:t>bibliotheek</a:t>
            </a:r>
            <a:endParaRPr lang="en-US" sz="3600" i="1" dirty="0"/>
          </a:p>
          <a:p>
            <a:r>
              <a:rPr lang="en-US" sz="3600" i="1" dirty="0"/>
              <a:t>port van Amiga </a:t>
            </a:r>
            <a:r>
              <a:rPr lang="en-US" sz="3600" i="1" dirty="0" err="1"/>
              <a:t>versie</a:t>
            </a:r>
            <a:r>
              <a:rPr lang="en-US" sz="3600" i="1" dirty="0"/>
              <a:t> (</a:t>
            </a:r>
            <a:r>
              <a:rPr lang="en-US" sz="3600" i="1" dirty="0" err="1"/>
              <a:t>Boeder</a:t>
            </a:r>
            <a:r>
              <a:rPr lang="en-US" sz="3600" i="1" dirty="0"/>
              <a:t> / Infernal Bytes)</a:t>
            </a:r>
          </a:p>
          <a:p>
            <a:r>
              <a:rPr lang="en-US" sz="3600" i="1" dirty="0" err="1"/>
              <a:t>cpu</a:t>
            </a:r>
            <a:r>
              <a:rPr lang="en-US" sz="3600" i="1" dirty="0"/>
              <a:t> </a:t>
            </a:r>
            <a:r>
              <a:rPr lang="en-US" sz="3600" i="1" dirty="0" err="1"/>
              <a:t>problemen</a:t>
            </a:r>
            <a:r>
              <a:rPr lang="en-US" sz="3600" i="1" dirty="0"/>
              <a:t> door </a:t>
            </a:r>
            <a:r>
              <a:rPr lang="en-US" sz="3600" i="1" dirty="0" err="1"/>
              <a:t>achtergrond</a:t>
            </a:r>
            <a:r>
              <a:rPr lang="en-US" sz="3600" i="1" dirty="0"/>
              <a:t> </a:t>
            </a:r>
            <a:r>
              <a:rPr lang="en-US" sz="3600" i="1" dirty="0" err="1"/>
              <a:t>animaties</a:t>
            </a:r>
            <a:endParaRPr lang="en-US" sz="3600" i="1" dirty="0"/>
          </a:p>
          <a:p>
            <a:r>
              <a:rPr lang="en-US" sz="3600" i="1" dirty="0"/>
              <a:t>CD-i original</a:t>
            </a:r>
          </a:p>
          <a:p>
            <a:endParaRPr lang="en-US" sz="3600" i="1" dirty="0"/>
          </a:p>
          <a:p>
            <a:endParaRPr lang="en-US" sz="2600" i="1" dirty="0"/>
          </a:p>
          <a:p>
            <a:pPr marL="0" indent="0">
              <a:buNone/>
            </a:pP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84B693-EB47-6F74-35E4-01DAF1DC0BBB}"/>
              </a:ext>
            </a:extLst>
          </p:cNvPr>
          <p:cNvSpPr txBox="1"/>
          <p:nvPr/>
        </p:nvSpPr>
        <p:spPr>
          <a:xfrm>
            <a:off x="838200" y="3786051"/>
            <a:ext cx="6131487" cy="1857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nl-NL" sz="180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24-03-1994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versie 0.4 (first 4 levels plus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level 5)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nl-NL" sz="180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13-07-1994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versie 0.8 (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levels plus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extra stuff)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nl-NL" sz="180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04-08-1994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versie 0.91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nl-NL" sz="180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21-09-1994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versie 1.01 (full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version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nl-NL" sz="180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12-10-1994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versie 1.03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nl-NL" sz="180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19-10-1994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versie 1.05 (geperst)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4B142D-4CB4-489A-FB19-4CAAAD8F2399}"/>
              </a:ext>
            </a:extLst>
          </p:cNvPr>
          <p:cNvSpPr txBox="1"/>
          <p:nvPr/>
        </p:nvSpPr>
        <p:spPr>
          <a:xfrm>
            <a:off x="838200" y="5864387"/>
            <a:ext cx="3841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 err="1"/>
              <a:t>verschillende</a:t>
            </a:r>
            <a:r>
              <a:rPr lang="en-US" sz="2000" i="1" dirty="0"/>
              <a:t> </a:t>
            </a:r>
            <a:r>
              <a:rPr lang="en-US" sz="2000" i="1" dirty="0" err="1"/>
              <a:t>onderscheidingen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150909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598E9-D106-4F6A-AC63-86FD31873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Vision Factory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42894F-A780-40C0-8CD8-9E053AA7648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969CF13-AC20-B507-A22A-1992E2253A81}"/>
              </a:ext>
            </a:extLst>
          </p:cNvPr>
          <p:cNvSpPr txBox="1">
            <a:spLocks/>
          </p:cNvSpPr>
          <p:nvPr/>
        </p:nvSpPr>
        <p:spPr>
          <a:xfrm>
            <a:off x="838200" y="1523882"/>
            <a:ext cx="9481457" cy="4850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Alien Gate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(1993)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Steel Machine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(1994)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Dimo's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Quest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(1994)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Apprentice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(1994)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Vision Factory Bundle Disc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(1994)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Lingo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(1994,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exclusief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voor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Nederland)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 CD-i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mit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800" i="1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der Maus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Auf dem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Bauernhof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(1995,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exclusief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voor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Duitsland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Het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Staat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de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Sterren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(1996,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exclusief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voor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Nederland)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Sport Freaks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(1996,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exclusief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voor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Nederland)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Uncover featuring </a:t>
            </a:r>
            <a:r>
              <a:rPr lang="en-US" sz="1800" i="1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Tatjana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(1996)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Hieperdepiep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ik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Lees!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(1996)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Lucky Luke: The Video Game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(1996)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Accelerator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(1997)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Golden Oldies I: Guardian &amp; Invaders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(1997)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Golden Oldies II: Blockbuster &amp; </a:t>
            </a:r>
            <a:r>
              <a:rPr lang="en-US" sz="180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Bughunt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(1997)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777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598E9-D106-4F6A-AC63-86FD31873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Vision Factory / SPC Vision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42894F-A780-40C0-8CD8-9E053AA7648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969CF13-AC20-B507-A22A-1992E2253A81}"/>
              </a:ext>
            </a:extLst>
          </p:cNvPr>
          <p:cNvSpPr txBox="1">
            <a:spLocks/>
          </p:cNvSpPr>
          <p:nvPr/>
        </p:nvSpPr>
        <p:spPr>
          <a:xfrm>
            <a:off x="838198" y="4563233"/>
            <a:ext cx="9481457" cy="4850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None/>
              <a:tabLst>
                <a:tab pos="426720" algn="l"/>
              </a:tabLst>
            </a:pPr>
            <a:r>
              <a:rPr lang="en-US" sz="1800" b="1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Prototypes: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Special Operations Squadron / Fighting Falcon (S.O.S)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Apprentice 2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Pool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BodyCount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Doro Backstage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0785A9-2825-29BC-7F4A-A1FB22ACEC2A}"/>
              </a:ext>
            </a:extLst>
          </p:cNvPr>
          <p:cNvSpPr txBox="1">
            <a:spLocks/>
          </p:cNvSpPr>
          <p:nvPr/>
        </p:nvSpPr>
        <p:spPr>
          <a:xfrm>
            <a:off x="838199" y="1575898"/>
            <a:ext cx="9481457" cy="32180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Machinetaal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versus </a:t>
            </a:r>
            <a:r>
              <a:rPr lang="en-US" sz="18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 / C++</a:t>
            </a:r>
            <a:endParaRPr lang="en-US" sz="18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u="heavy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Ports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naar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Windows CD-ROM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dirty="0">
                <a:solidFill>
                  <a:srgbClr val="2021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DVC cartridge * / **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endParaRPr lang="en-US" sz="1800" dirty="0">
              <a:solidFill>
                <a:srgbClr val="2021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u="dashLongHeavy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MkMenu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vormgeving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met Photoshop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endParaRPr lang="en-US" sz="1800" i="1" dirty="0">
              <a:solidFill>
                <a:srgbClr val="202122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Authoring and Publishing of CD-I Titles,</a:t>
            </a:r>
            <a:br>
              <a:rPr lang="en-US" sz="1800" i="1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b="1" i="1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EUROGRAPHICS ’95 State Of The Art Reports</a:t>
            </a:r>
            <a:r>
              <a:rPr lang="en-US" sz="180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</a:t>
            </a:r>
            <a:br>
              <a:rPr lang="en-US" sz="180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August 28 – September 1, 1995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C8FD2D2-64D7-EC03-8B3E-F68126FB5392}"/>
              </a:ext>
            </a:extLst>
          </p:cNvPr>
          <p:cNvSpPr txBox="1">
            <a:spLocks/>
          </p:cNvSpPr>
          <p:nvPr/>
        </p:nvSpPr>
        <p:spPr>
          <a:xfrm>
            <a:off x="7491550" y="1575897"/>
            <a:ext cx="5252812" cy="4850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6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Alien Gate</a:t>
            </a:r>
            <a:endParaRPr lang="en-US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6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Steel Machine</a:t>
            </a:r>
            <a:endParaRPr lang="en-US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6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Dimo's</a:t>
            </a:r>
            <a:r>
              <a:rPr lang="en-US" sz="16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Quest</a:t>
            </a:r>
            <a:endParaRPr lang="en-US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6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Apprentice *</a:t>
            </a:r>
            <a:endParaRPr lang="en-US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6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Vision Factory Bundle Disc</a:t>
            </a:r>
            <a:endParaRPr lang="en-US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600" i="1" u="heavy" strike="noStrike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Lingo</a:t>
            </a:r>
            <a:endParaRPr lang="en-US" sz="1600" u="heavy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600" i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 CD-i </a:t>
            </a:r>
            <a:r>
              <a:rPr lang="en-US" sz="1600" i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mit</a:t>
            </a:r>
            <a:r>
              <a:rPr lang="en-US" sz="1600" i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600" i="1" u="none" strike="noStrike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der Maus</a:t>
            </a:r>
            <a:r>
              <a:rPr lang="en-US" sz="1600" i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Auf dem </a:t>
            </a:r>
            <a:r>
              <a:rPr lang="en-US" sz="1600" i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Bauernhof</a:t>
            </a:r>
            <a:r>
              <a:rPr lang="en-US" sz="1600" i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**</a:t>
            </a:r>
            <a:endParaRPr lang="en-US" sz="16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600" i="1" u="dashLongHeavy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Het </a:t>
            </a:r>
            <a:r>
              <a:rPr lang="en-US" sz="1600" i="1" u="dashLongHeavy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Staat</a:t>
            </a:r>
            <a:r>
              <a:rPr lang="en-US" sz="1600" i="1" u="dashLongHeavy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de </a:t>
            </a:r>
            <a:r>
              <a:rPr lang="en-US" sz="1600" i="1" u="dashLongHeavy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Sterren</a:t>
            </a:r>
            <a:endParaRPr lang="en-US" sz="1600" u="dashLongHeavy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600" i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Sport Freaks</a:t>
            </a:r>
            <a:endParaRPr lang="en-US" sz="16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600" i="1" u="heavy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Uncover featuring </a:t>
            </a:r>
            <a:r>
              <a:rPr lang="en-US" sz="1600" i="1" u="heavy" strike="noStrike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Tatjana **</a:t>
            </a:r>
            <a:endParaRPr lang="en-US" sz="1600" u="heavy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600" i="1" u="heavy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Hieperdepiep</a:t>
            </a:r>
            <a:r>
              <a:rPr lang="en-US" sz="1600" i="1" u="heavy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u="heavy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ik</a:t>
            </a:r>
            <a:r>
              <a:rPr lang="en-US" sz="1600" i="1" u="heavy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Lees!</a:t>
            </a:r>
            <a:endParaRPr lang="en-US" sz="1600" u="heavy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600" i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Lucky Luke: The Video Game ***</a:t>
            </a:r>
            <a:endParaRPr lang="en-US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6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Accelerator</a:t>
            </a:r>
            <a:endParaRPr lang="en-US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6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Golden Oldies I: Guardian &amp; Invaders</a:t>
            </a:r>
            <a:endParaRPr lang="en-US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6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Golden Oldies II: Blockbuster &amp; </a:t>
            </a:r>
            <a:r>
              <a:rPr lang="en-US" sz="16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Bughunt</a:t>
            </a:r>
            <a:endParaRPr lang="en-US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86133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F85412D-F8DF-05A7-03B4-E15AAAE5A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464" y="632764"/>
            <a:ext cx="3297936" cy="240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3598E9-D106-4F6A-AC63-86FD31873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Vision Factory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42894F-A780-40C0-8CD8-9E053AA7648D}"/>
              </a:ext>
            </a:extLst>
          </p:cNvPr>
          <p:cNvSpPr txBox="1">
            <a:spLocks/>
          </p:cNvSpPr>
          <p:nvPr/>
        </p:nvSpPr>
        <p:spPr>
          <a:xfrm>
            <a:off x="838200" y="1523883"/>
            <a:ext cx="9481457" cy="30859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Special Operations Squadron </a:t>
            </a:r>
            <a:r>
              <a:rPr lang="en-US" i="1" dirty="0"/>
              <a:t>(</a:t>
            </a:r>
            <a:r>
              <a:rPr lang="en-US" i="1" strike="dblStrike" dirty="0"/>
              <a:t>1993</a:t>
            </a:r>
            <a:r>
              <a:rPr lang="en-US" i="1" dirty="0"/>
              <a:t>)</a:t>
            </a:r>
            <a:endParaRPr lang="en-US" dirty="0"/>
          </a:p>
          <a:p>
            <a:endParaRPr lang="en-US" sz="1800" dirty="0"/>
          </a:p>
          <a:p>
            <a:r>
              <a:rPr lang="en-US" sz="1800" dirty="0" err="1"/>
              <a:t>mijn</a:t>
            </a:r>
            <a:r>
              <a:rPr lang="en-US" sz="1800" dirty="0"/>
              <a:t> </a:t>
            </a:r>
            <a:r>
              <a:rPr lang="en-US" sz="1800" dirty="0" err="1"/>
              <a:t>eerste</a:t>
            </a:r>
            <a:r>
              <a:rPr lang="en-US" sz="1800" dirty="0"/>
              <a:t> CD-i </a:t>
            </a:r>
            <a:r>
              <a:rPr lang="en-US" sz="1800" dirty="0" err="1"/>
              <a:t>titel</a:t>
            </a:r>
            <a:endParaRPr lang="en-US" sz="1800" dirty="0"/>
          </a:p>
          <a:p>
            <a:r>
              <a:rPr lang="en-US" sz="1800" dirty="0"/>
              <a:t>deep dive in Full Motion Video (DVC)</a:t>
            </a:r>
          </a:p>
          <a:p>
            <a:r>
              <a:rPr lang="en-US" sz="1800" dirty="0"/>
              <a:t>seamless jumps </a:t>
            </a:r>
            <a:r>
              <a:rPr lang="en-US" sz="1800" dirty="0" err="1"/>
              <a:t>a.d.h.v</a:t>
            </a:r>
            <a:r>
              <a:rPr lang="en-US" sz="1800" dirty="0"/>
              <a:t>. user input</a:t>
            </a:r>
          </a:p>
          <a:p>
            <a:r>
              <a:rPr lang="en-US" sz="1800" dirty="0"/>
              <a:t>pre-</a:t>
            </a:r>
            <a:r>
              <a:rPr lang="en-US" sz="1800" dirty="0" err="1"/>
              <a:t>productie</a:t>
            </a:r>
            <a:r>
              <a:rPr lang="en-US" sz="1800" dirty="0"/>
              <a:t> DVC cartridges</a:t>
            </a:r>
          </a:p>
          <a:p>
            <a:r>
              <a:rPr lang="en-US" sz="1800" dirty="0" err="1"/>
              <a:t>externe</a:t>
            </a:r>
            <a:r>
              <a:rPr lang="en-US" sz="1800" dirty="0"/>
              <a:t> </a:t>
            </a:r>
            <a:r>
              <a:rPr lang="en-US" sz="1800" dirty="0" err="1"/>
              <a:t>adviseur</a:t>
            </a:r>
            <a:r>
              <a:rPr lang="en-US" sz="1800" dirty="0"/>
              <a:t> in Los Angeles</a:t>
            </a:r>
          </a:p>
          <a:p>
            <a:endParaRPr lang="en-US" sz="1800" dirty="0"/>
          </a:p>
          <a:p>
            <a:pPr marL="0" indent="0">
              <a:buNone/>
            </a:pPr>
            <a:br>
              <a:rPr lang="en-US" sz="1800" dirty="0"/>
            </a:br>
            <a:br>
              <a:rPr lang="en-US" sz="1800" dirty="0"/>
            </a:br>
            <a:endParaRPr lang="en-US" sz="1800" dirty="0"/>
          </a:p>
          <a:p>
            <a:endParaRPr lang="en-US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4B142D-4CB4-489A-FB19-4CAAAD8F2399}"/>
              </a:ext>
            </a:extLst>
          </p:cNvPr>
          <p:cNvSpPr txBox="1"/>
          <p:nvPr/>
        </p:nvSpPr>
        <p:spPr>
          <a:xfrm>
            <a:off x="838200" y="4609835"/>
            <a:ext cx="409996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Status Rapport project Fighting Falcon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 September 1993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FMV Advanced: Seamless Jumps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European CD-i Engineers Conference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 December 1993</a:t>
            </a:r>
            <a:endParaRPr lang="en-US" sz="2000" i="1" dirty="0"/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9167B42-E651-69E9-480C-4F3E8AB7B8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670" y="4131744"/>
            <a:ext cx="3300730" cy="240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65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598E9-D106-4F6A-AC63-86FD31873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Vision Factory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42894F-A780-40C0-8CD8-9E053AA7648D}"/>
              </a:ext>
            </a:extLst>
          </p:cNvPr>
          <p:cNvSpPr txBox="1">
            <a:spLocks/>
          </p:cNvSpPr>
          <p:nvPr/>
        </p:nvSpPr>
        <p:spPr>
          <a:xfrm>
            <a:off x="838200" y="1523883"/>
            <a:ext cx="9481457" cy="30859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Apprentice 2 / Marvin’s Mountain </a:t>
            </a:r>
            <a:r>
              <a:rPr lang="en-US" i="1" dirty="0"/>
              <a:t>(</a:t>
            </a:r>
            <a:r>
              <a:rPr lang="en-US" i="1" strike="dblStrike" dirty="0"/>
              <a:t>1996</a:t>
            </a:r>
            <a:r>
              <a:rPr lang="en-US" i="1" dirty="0"/>
              <a:t>)</a:t>
            </a:r>
            <a:endParaRPr lang="en-US" dirty="0"/>
          </a:p>
          <a:p>
            <a:endParaRPr lang="en-US" sz="1800" dirty="0"/>
          </a:p>
          <a:p>
            <a:r>
              <a:rPr lang="en-US" sz="1800" dirty="0" err="1"/>
              <a:t>vervolg</a:t>
            </a:r>
            <a:r>
              <a:rPr lang="en-US" sz="1800" dirty="0"/>
              <a:t> op The Apprentice</a:t>
            </a:r>
          </a:p>
          <a:p>
            <a:r>
              <a:rPr lang="en-US" sz="1800" dirty="0"/>
              <a:t>tech demo in C++ met sprite compiler</a:t>
            </a:r>
          </a:p>
          <a:p>
            <a:r>
              <a:rPr lang="en-US" sz="1800" dirty="0" err="1"/>
              <a:t>proeve</a:t>
            </a:r>
            <a:r>
              <a:rPr lang="en-US" sz="1800" dirty="0"/>
              <a:t> van </a:t>
            </a:r>
            <a:r>
              <a:rPr lang="en-US" sz="1800" dirty="0" err="1"/>
              <a:t>bekwaamheid</a:t>
            </a:r>
            <a:endParaRPr lang="en-US" sz="1800" dirty="0"/>
          </a:p>
          <a:p>
            <a:r>
              <a:rPr lang="en-US" sz="1800" dirty="0">
                <a:hlinkClick r:id="rId4"/>
              </a:rPr>
              <a:t>https://cdidev.tripod.com/appy2.htm</a:t>
            </a:r>
            <a:endParaRPr lang="en-US" sz="1800" dirty="0"/>
          </a:p>
          <a:p>
            <a:r>
              <a:rPr lang="en-US" sz="1800" dirty="0">
                <a:hlinkClick r:id="rId5"/>
              </a:rPr>
              <a:t>http://www.blackmoonproject.co.uk/articles/the_apprentice_2_pipe_dream.php</a:t>
            </a: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br>
              <a:rPr lang="en-US" sz="1800" dirty="0"/>
            </a:br>
            <a:br>
              <a:rPr lang="en-US" sz="1800" dirty="0"/>
            </a:br>
            <a:endParaRPr lang="en-US" sz="1800" dirty="0"/>
          </a:p>
          <a:p>
            <a:endParaRPr lang="en-US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4B142D-4CB4-489A-FB19-4CAAAD8F2399}"/>
              </a:ext>
            </a:extLst>
          </p:cNvPr>
          <p:cNvSpPr txBox="1"/>
          <p:nvPr/>
        </p:nvSpPr>
        <p:spPr>
          <a:xfrm>
            <a:off x="838200" y="4525383"/>
            <a:ext cx="46625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Apprentice - some technical information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https://cdidev.tripod.com/apprent.htm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 September 1993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A80FE66-9570-9850-345A-BDE0663E1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505" y="2283054"/>
            <a:ext cx="1448779" cy="90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89064E3E-24DF-BE0D-286E-81175F542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484" y="632764"/>
            <a:ext cx="3048001" cy="255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F2557C26-CAC9-7F3F-1611-03D589B65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999" y="4525383"/>
            <a:ext cx="3541485" cy="196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214A2FD9-A76A-196D-D0E2-240462150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077" y="3315176"/>
            <a:ext cx="1448780" cy="90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5260E6D2-3CD3-2DC3-E930-DB7B90170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744" y="3315176"/>
            <a:ext cx="1107741" cy="84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561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598E9-D106-4F6A-AC63-86FD31873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Vision Factory / SPC Vision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42894F-A780-40C0-8CD8-9E053AA7648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969CF13-AC20-B507-A22A-1992E2253A81}"/>
              </a:ext>
            </a:extLst>
          </p:cNvPr>
          <p:cNvSpPr txBox="1">
            <a:spLocks/>
          </p:cNvSpPr>
          <p:nvPr/>
        </p:nvSpPr>
        <p:spPr>
          <a:xfrm>
            <a:off x="838200" y="1575896"/>
            <a:ext cx="9481457" cy="4850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None/>
              <a:tabLst>
                <a:tab pos="426720" algn="l"/>
              </a:tabLst>
            </a:pPr>
            <a:r>
              <a:rPr lang="en-US" sz="1800" b="1" i="1" dirty="0" err="1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Technische</a:t>
            </a:r>
            <a:r>
              <a:rPr lang="en-US" sz="1800" b="1" i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demo’s</a:t>
            </a:r>
            <a:r>
              <a:rPr lang="en-US" sz="1800" b="1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Sound Tracker 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(1993)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endParaRPr lang="en-US" sz="1800" dirty="0">
              <a:solidFill>
                <a:srgbClr val="20212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6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sampler </a:t>
            </a:r>
            <a:r>
              <a:rPr lang="en-US" sz="160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techniek</a:t>
            </a:r>
            <a:r>
              <a:rPr lang="en-US" sz="16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op CD-I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software sound mixing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600" dirty="0" err="1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reductie</a:t>
            </a: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ADPCM tot PCM</a:t>
            </a:r>
            <a:endParaRPr lang="en-US" sz="1600" dirty="0">
              <a:solidFill>
                <a:srgbClr val="2021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CD-i Internet browser 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(1995)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endParaRPr lang="en-US" sz="1800" dirty="0">
              <a:solidFill>
                <a:srgbClr val="20212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port van BSD network code </a:t>
            </a:r>
            <a:r>
              <a:rPr lang="en-US" sz="1600" dirty="0" err="1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naar</a:t>
            </a: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CD-i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text-only Internet browser met hyperlinks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scherm </a:t>
            </a:r>
            <a:r>
              <a:rPr lang="en-US" sz="1600" dirty="0" err="1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toetsenbord</a:t>
            </a: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en-US" sz="1600" dirty="0" err="1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inloggen</a:t>
            </a: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URLs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CD-i Keyboard </a:t>
            </a:r>
            <a:r>
              <a:rPr lang="en-US" sz="1600" dirty="0" err="1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ondersteuning</a:t>
            </a: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(22ER9041)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CD-i </a:t>
            </a:r>
            <a:r>
              <a:rPr lang="en-US" sz="1600" dirty="0" err="1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KeyControl</a:t>
            </a: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ondersteuning</a:t>
            </a: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(22ER9042)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Keyboard </a:t>
            </a:r>
            <a:r>
              <a:rPr lang="en-US" sz="1600" dirty="0" err="1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ondersteuning</a:t>
            </a: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(CDI 615 / CDI 670)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600" dirty="0">
                <a:hlinkClick r:id="rId4"/>
              </a:rPr>
              <a:t>https://cdidev.tripod.com/cdinet.htm</a:t>
            </a:r>
            <a:endParaRPr lang="en-US" sz="1600" dirty="0"/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endParaRPr lang="en-US" sz="1800" dirty="0"/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endParaRPr lang="en-US" sz="1800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endParaRPr lang="en-US" sz="1800" dirty="0">
              <a:solidFill>
                <a:srgbClr val="2021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endParaRPr lang="en-US" sz="1800" dirty="0">
              <a:solidFill>
                <a:srgbClr val="202122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647EC4F-A3BF-4C8D-6210-8E431A728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973" y="681037"/>
            <a:ext cx="3290571" cy="2399375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9A794CAA-2DF4-80F5-A4B7-D3D032D438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652" y="4292090"/>
            <a:ext cx="2811892" cy="2019810"/>
          </a:xfrm>
          <a:prstGeom prst="rect">
            <a:avLst/>
          </a:prstGeom>
        </p:spPr>
      </p:pic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C71F642-9456-7612-AA0E-47B126CCC5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313" y="2196636"/>
            <a:ext cx="3290573" cy="239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24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598E9-D106-4F6A-AC63-86FD31873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7272"/>
            <a:ext cx="9144000" cy="2387600"/>
          </a:xfrm>
        </p:spPr>
        <p:txBody>
          <a:bodyPr/>
          <a:lstStyle/>
          <a:p>
            <a:r>
              <a:rPr lang="en-US" b="1" dirty="0"/>
              <a:t>SPC Vision /</a:t>
            </a:r>
            <a:br>
              <a:rPr lang="en-US" b="1" dirty="0"/>
            </a:br>
            <a:r>
              <a:rPr lang="en-US" b="1" dirty="0"/>
              <a:t>The Vision Factory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12B79D-29EB-4C88-9B93-04FEC15BD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73601"/>
            <a:ext cx="9144000" cy="1655762"/>
          </a:xfrm>
        </p:spPr>
        <p:txBody>
          <a:bodyPr>
            <a:normAutofit/>
          </a:bodyPr>
          <a:lstStyle/>
          <a:p>
            <a:endParaRPr lang="en-US" sz="4400" dirty="0"/>
          </a:p>
          <a:p>
            <a:r>
              <a:rPr lang="en-US" sz="4400" dirty="0"/>
              <a:t>                     </a:t>
            </a:r>
            <a:r>
              <a:rPr lang="en-US" sz="4400" dirty="0" err="1"/>
              <a:t>geschiedenis</a:t>
            </a:r>
            <a:endParaRPr lang="en-US" sz="44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B7B979C-E1A6-4B1C-B666-6A5182109094}"/>
              </a:ext>
            </a:extLst>
          </p:cNvPr>
          <p:cNvSpPr txBox="1">
            <a:spLocks/>
          </p:cNvSpPr>
          <p:nvPr/>
        </p:nvSpPr>
        <p:spPr>
          <a:xfrm>
            <a:off x="78509" y="5896047"/>
            <a:ext cx="2461491" cy="8278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Luc Rooijakkers</a:t>
            </a:r>
          </a:p>
          <a:p>
            <a:pPr algn="l"/>
            <a:r>
              <a:rPr lang="en-US" dirty="0">
                <a:hlinkClick r:id="rId4"/>
              </a:rPr>
              <a:t>cdifan@gmail.com</a:t>
            </a:r>
            <a:r>
              <a:rPr lang="en-US" dirty="0"/>
              <a:t> </a:t>
            </a:r>
          </a:p>
        </p:txBody>
      </p:sp>
      <p:pic>
        <p:nvPicPr>
          <p:cNvPr id="5" name="Picture 4" descr="The Vision Factory - Wikipedia">
            <a:extLst>
              <a:ext uri="{FF2B5EF4-FFF2-40B4-BE49-F238E27FC236}">
                <a16:creationId xmlns:a16="http://schemas.microsoft.com/office/drawing/2014/main" id="{A9153A6D-118B-7B2E-5C8E-E217ED073C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498" y="204350"/>
            <a:ext cx="2257425" cy="221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193A8BEC-BDB8-0959-1822-ADDDCF8530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747" y="3289982"/>
            <a:ext cx="2265900" cy="33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54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598E9-D106-4F6A-AC63-86FD31873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SPC Vision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42894F-A780-40C0-8CD8-9E053AA7648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969CF13-AC20-B507-A22A-1992E2253A81}"/>
              </a:ext>
            </a:extLst>
          </p:cNvPr>
          <p:cNvSpPr txBox="1">
            <a:spLocks/>
          </p:cNvSpPr>
          <p:nvPr/>
        </p:nvSpPr>
        <p:spPr>
          <a:xfrm>
            <a:off x="838200" y="1523882"/>
            <a:ext cx="10282382" cy="4850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Philips Media / </a:t>
            </a:r>
            <a:r>
              <a:rPr lang="en-US" sz="180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Standaard</a:t>
            </a: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Interactieve</a:t>
            </a: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Encyclopedie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(1995, </a:t>
            </a:r>
            <a:r>
              <a:rPr lang="en-US" sz="180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alleen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Nederland/</a:t>
            </a:r>
            <a:r>
              <a:rPr lang="en-US" sz="180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Vlaanderen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Philips </a:t>
            </a:r>
            <a:r>
              <a:rPr lang="en-US" sz="180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Medische</a:t>
            </a: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Encyclopedie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(1996, </a:t>
            </a:r>
            <a:r>
              <a:rPr lang="en-US" sz="180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alleen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Nederland)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Body Contour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(1995, </a:t>
            </a:r>
            <a:r>
              <a:rPr lang="en-US" sz="180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dubbele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disc set)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180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Muziek</a:t>
            </a: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180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economie</a:t>
            </a: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(1995, </a:t>
            </a:r>
            <a:r>
              <a:rPr lang="en-US" sz="180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alleen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Nederland)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228600" algn="l"/>
              </a:tabLst>
            </a:pPr>
            <a:endParaRPr lang="en-US" sz="1800" dirty="0">
              <a:solidFill>
                <a:srgbClr val="20212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228600" algn="l"/>
              </a:tabLst>
            </a:pPr>
            <a:endParaRPr lang="en-US" sz="1800" dirty="0">
              <a:solidFill>
                <a:srgbClr val="20212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228600" algn="l"/>
              </a:tabLst>
            </a:pPr>
            <a:endParaRPr lang="en-US" sz="1800" dirty="0">
              <a:solidFill>
                <a:srgbClr val="20212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None/>
              <a:tabLst>
                <a:tab pos="228600" algn="l"/>
              </a:tabLst>
            </a:pPr>
            <a:endParaRPr lang="en-US" sz="1800" dirty="0">
              <a:solidFill>
                <a:srgbClr val="2021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228600" algn="l"/>
              </a:tabLst>
            </a:pPr>
            <a:endParaRPr lang="en-US" sz="1800" dirty="0">
              <a:solidFill>
                <a:srgbClr val="202122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2286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194" name="Picture 2" descr="Philips Media Interactive Encyclopedie | CDi | GameShop Twente">
            <a:extLst>
              <a:ext uri="{FF2B5EF4-FFF2-40B4-BE49-F238E27FC236}">
                <a16:creationId xmlns:a16="http://schemas.microsoft.com/office/drawing/2014/main" id="{C1029C44-0182-4CF2-B4B5-03D569110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18" y="4300538"/>
            <a:ext cx="19050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Philips Media Medische Encyclopedie – The World of CD-i">
            <a:extLst>
              <a:ext uri="{FF2B5EF4-FFF2-40B4-BE49-F238E27FC236}">
                <a16:creationId xmlns:a16="http://schemas.microsoft.com/office/drawing/2014/main" id="{8081C6CA-4429-EE8D-73D0-5E9578547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355" y="4300538"/>
            <a:ext cx="2006872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Body Contour – The World of CD-i">
            <a:extLst>
              <a:ext uri="{FF2B5EF4-FFF2-40B4-BE49-F238E27FC236}">
                <a16:creationId xmlns:a16="http://schemas.microsoft.com/office/drawing/2014/main" id="{085B7033-9F1B-E55B-9379-022A2748D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165" y="4300441"/>
            <a:ext cx="2181818" cy="187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238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598E9-D106-4F6A-AC63-86FD31873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Vision Factory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42894F-A780-40C0-8CD8-9E053AA7648D}"/>
              </a:ext>
            </a:extLst>
          </p:cNvPr>
          <p:cNvSpPr txBox="1">
            <a:spLocks/>
          </p:cNvSpPr>
          <p:nvPr/>
        </p:nvSpPr>
        <p:spPr>
          <a:xfrm>
            <a:off x="838200" y="1523883"/>
            <a:ext cx="9481457" cy="30859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Philips Media / </a:t>
            </a:r>
            <a:r>
              <a:rPr lang="en-US" sz="240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Standaard</a:t>
            </a:r>
            <a:r>
              <a:rPr lang="en-US" sz="24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Interactieve</a:t>
            </a:r>
            <a:r>
              <a:rPr lang="en-US" sz="24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Encyclopedie</a:t>
            </a:r>
            <a:endParaRPr lang="en-US" sz="2400" i="1" dirty="0">
              <a:solidFill>
                <a:srgbClr val="2021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Philips </a:t>
            </a:r>
            <a:r>
              <a:rPr lang="en-US" sz="240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Medische</a:t>
            </a:r>
            <a:r>
              <a:rPr lang="en-US" sz="24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Encyclopedie</a:t>
            </a:r>
            <a:endParaRPr lang="en-US" sz="2400" i="1" dirty="0">
              <a:solidFill>
                <a:srgbClr val="2021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solidFill>
                <a:srgbClr val="2021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Full Motion Video </a:t>
            </a:r>
            <a:r>
              <a:rPr lang="en-US" sz="180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hoofdmenu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(seamless jumps)</a:t>
            </a:r>
          </a:p>
          <a:p>
            <a:r>
              <a:rPr lang="en-US" sz="1800" dirty="0" err="1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Uiterst</a:t>
            </a:r>
            <a:r>
              <a:rPr lang="en-US" sz="1800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succesvol</a:t>
            </a:r>
            <a:r>
              <a:rPr lang="en-US" sz="1800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de </a:t>
            </a:r>
            <a:r>
              <a:rPr lang="en-US" sz="1800" dirty="0" err="1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markt</a:t>
            </a:r>
            <a:b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dirty="0">
              <a:solidFill>
                <a:srgbClr val="2021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Ports </a:t>
            </a:r>
            <a:r>
              <a:rPr lang="en-US" sz="180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naar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Windows CD-ROM</a:t>
            </a:r>
          </a:p>
          <a:p>
            <a:r>
              <a:rPr lang="en-US" sz="1800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Engine port </a:t>
            </a:r>
            <a:r>
              <a:rPr lang="en-US" sz="1800" dirty="0" err="1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naar</a:t>
            </a:r>
            <a:r>
              <a:rPr lang="en-US" sz="1800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Director XTRA (Walt Disney CD-ROM)</a:t>
            </a:r>
          </a:p>
          <a:p>
            <a:endParaRPr lang="en-US" sz="1800" dirty="0"/>
          </a:p>
          <a:p>
            <a:pPr marL="0" indent="0">
              <a:buNone/>
            </a:pPr>
            <a:br>
              <a:rPr lang="en-US" sz="1800" dirty="0"/>
            </a:br>
            <a:endParaRPr lang="en-US" sz="1800" dirty="0"/>
          </a:p>
          <a:p>
            <a:endParaRPr lang="en-US" sz="1800" dirty="0"/>
          </a:p>
        </p:txBody>
      </p:sp>
      <p:pic>
        <p:nvPicPr>
          <p:cNvPr id="11" name="Picture 4" descr="De Belezen Kater: Philips Media Medische Encyclopedie">
            <a:extLst>
              <a:ext uri="{FF2B5EF4-FFF2-40B4-BE49-F238E27FC236}">
                <a16:creationId xmlns:a16="http://schemas.microsoft.com/office/drawing/2014/main" id="{411D78A2-6455-322F-2DD3-E4BB9499E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254" y="3881417"/>
            <a:ext cx="3492894" cy="261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706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598E9-D106-4F6A-AC63-86FD31873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SPC Vision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42894F-A780-40C0-8CD8-9E053AA7648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969CF13-AC20-B507-A22A-1992E2253A81}"/>
              </a:ext>
            </a:extLst>
          </p:cNvPr>
          <p:cNvSpPr txBox="1">
            <a:spLocks/>
          </p:cNvSpPr>
          <p:nvPr/>
        </p:nvSpPr>
        <p:spPr>
          <a:xfrm>
            <a:off x="838200" y="1523882"/>
            <a:ext cx="10282382" cy="4850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Diamant </a:t>
            </a:r>
            <a:r>
              <a:rPr lang="en-US" sz="180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Frituurtest</a:t>
            </a: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(1993)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Energiebeheer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(1993)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Cursus </a:t>
            </a:r>
            <a:r>
              <a:rPr lang="en-US" sz="180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Studievaardigheden</a:t>
            </a: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(1993)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VekaBest</a:t>
            </a: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theorie</a:t>
            </a: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lessen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(1994-1998)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Stebis</a:t>
            </a: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bedrijfspresentatie</a:t>
            </a: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(1994)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Free Record Shop </a:t>
            </a:r>
            <a:r>
              <a:rPr lang="en-US" sz="180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jaarverslag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(1994)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Apron safety test 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[Schiphol] (1994)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ERM 1, 2, 3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(1994-1996)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Arbo-wetgeving</a:t>
            </a: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[Heineken] 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(1995)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SportFreaks</a:t>
            </a: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(Veronica) 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(1995)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InterAct</a:t>
            </a: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80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Beursverslag</a:t>
            </a: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(1996)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CBR </a:t>
            </a:r>
            <a:r>
              <a:rPr lang="en-US" sz="180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theorie</a:t>
            </a: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examens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(1996)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Remeron – The Search for the </a:t>
            </a:r>
            <a:r>
              <a:rPr lang="en-US" sz="180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NaSSa</a:t>
            </a: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(1996)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Urineweginfecties</a:t>
            </a: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(1997)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Baxter </a:t>
            </a:r>
            <a:r>
              <a:rPr lang="en-US" sz="180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Bilinçli</a:t>
            </a: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Seçim</a:t>
            </a: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80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Bewuste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Keuze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(1997-1998)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373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598E9-D106-4F6A-AC63-86FD31873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Professionele</a:t>
            </a:r>
            <a:r>
              <a:rPr lang="en-US" b="1" dirty="0"/>
              <a:t> CD-i discs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42894F-A780-40C0-8CD8-9E053AA7648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969CF13-AC20-B507-A22A-1992E2253A81}"/>
              </a:ext>
            </a:extLst>
          </p:cNvPr>
          <p:cNvSpPr txBox="1">
            <a:spLocks/>
          </p:cNvSpPr>
          <p:nvPr/>
        </p:nvSpPr>
        <p:spPr>
          <a:xfrm>
            <a:off x="838200" y="1523882"/>
            <a:ext cx="10282382" cy="4850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Professional title catalogs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AC9F22-4890-8B97-9E8A-54F5068523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2758" y="2225786"/>
            <a:ext cx="2273242" cy="4069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67971C-3A9D-2F25-279B-EBE1F4C0DE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225786"/>
            <a:ext cx="2615249" cy="36314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577601-E637-2C4D-6DFF-0DE5D1F385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5309" y="2229983"/>
            <a:ext cx="2273242" cy="40653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8AECEA-520A-29C9-5D5E-24307F617D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2403" y="2225786"/>
            <a:ext cx="2357488" cy="317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60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598E9-D106-4F6A-AC63-86FD31873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Werken</a:t>
            </a:r>
            <a:r>
              <a:rPr lang="en-US" b="1" dirty="0"/>
              <a:t> </a:t>
            </a:r>
            <a:r>
              <a:rPr lang="en-US" b="1" dirty="0" err="1"/>
              <a:t>bij</a:t>
            </a:r>
            <a:r>
              <a:rPr lang="en-US" b="1" dirty="0"/>
              <a:t> SPC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42894F-A780-40C0-8CD8-9E053AA7648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FEAE9FC-1734-37B3-3B8F-3B3605F4F2BA}"/>
              </a:ext>
            </a:extLst>
          </p:cNvPr>
          <p:cNvSpPr txBox="1">
            <a:spLocks/>
          </p:cNvSpPr>
          <p:nvPr/>
        </p:nvSpPr>
        <p:spPr>
          <a:xfrm>
            <a:off x="838200" y="1523883"/>
            <a:ext cx="9481457" cy="30859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olidFill>
                <a:srgbClr val="2021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D504D9-3B85-0CBB-BBF0-589FC9B3B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7513" y="3364422"/>
            <a:ext cx="3719720" cy="28073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B03B2C-0B74-301C-9BEE-0CEF621748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1" y="1413047"/>
            <a:ext cx="4187627" cy="29911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33645B-FB51-9A6A-B1D4-DE0B13B797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108" y="3043565"/>
            <a:ext cx="4323475" cy="312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7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598E9-D106-4F6A-AC63-86FD31873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Bedrijfsnamen</a:t>
            </a:r>
            <a:endParaRPr lang="en-US" b="1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42894F-A780-40C0-8CD8-9E053AA7648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77FF772-55F4-287A-CD26-FE3BD8C90794}"/>
              </a:ext>
            </a:extLst>
          </p:cNvPr>
          <p:cNvSpPr txBox="1">
            <a:spLocks/>
          </p:cNvSpPr>
          <p:nvPr/>
        </p:nvSpPr>
        <p:spPr>
          <a:xfrm>
            <a:off x="838200" y="1523882"/>
            <a:ext cx="10282382" cy="4850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SPCC (1987-~1989)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SPC Company (~1989-1990)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SPC Vision (1990-1994)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SPC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Codim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(1994)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SPC Vision (1994-1996)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SPC Group (1996-2001)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Aebly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(2001-2002)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E92062-43FA-26A2-01E7-FDC679E19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4462" y="868196"/>
            <a:ext cx="2400130" cy="9574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91EB08-BC46-530A-6E03-51AEF5673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3921" y="833544"/>
            <a:ext cx="3018183" cy="17320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78FE66-1504-80B6-C560-31DC10A547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4462" y="2193759"/>
            <a:ext cx="2786477" cy="17019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FDE3B0-9131-2345-2D76-479733870C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2359" y="3008384"/>
            <a:ext cx="2041306" cy="14310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2B6639-BC60-EC8B-EB21-3E989ADD24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4527" y="4757428"/>
            <a:ext cx="2657475" cy="16573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6D64A9-0757-BF9D-6448-C49CFA873A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0016" y="4320878"/>
            <a:ext cx="2619375" cy="1600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8EB1CB0-E8E5-01CA-3646-75838EC68B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03012" y="5030842"/>
            <a:ext cx="146685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29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598E9-D106-4F6A-AC63-86FD31873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Vestigingsplaatsen</a:t>
            </a:r>
            <a:endParaRPr lang="en-US" b="1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42894F-A780-40C0-8CD8-9E053AA7648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 descr="A building with cars parked in front&#10;&#10;Description automatically generated with low confidence">
            <a:extLst>
              <a:ext uri="{FF2B5EF4-FFF2-40B4-BE49-F238E27FC236}">
                <a16:creationId xmlns:a16="http://schemas.microsoft.com/office/drawing/2014/main" id="{BB45CD8D-8DE3-F912-54A9-C1BA3CB77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725" y="834045"/>
            <a:ext cx="3744988" cy="2727297"/>
          </a:xfrm>
          <a:prstGeom prst="rect">
            <a:avLst/>
          </a:prstGeom>
        </p:spPr>
      </p:pic>
      <p:pic>
        <p:nvPicPr>
          <p:cNvPr id="5" name="Picture 4" descr="A picture containing building, outdoor, government building&#10;&#10;Description automatically generated">
            <a:extLst>
              <a:ext uri="{FF2B5EF4-FFF2-40B4-BE49-F238E27FC236}">
                <a16:creationId xmlns:a16="http://schemas.microsoft.com/office/drawing/2014/main" id="{6976C164-C7B5-A394-FC71-6E391DE487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956" y="3986268"/>
            <a:ext cx="2692199" cy="2233952"/>
          </a:xfrm>
          <a:prstGeom prst="rect">
            <a:avLst/>
          </a:prstGeom>
        </p:spPr>
      </p:pic>
      <p:pic>
        <p:nvPicPr>
          <p:cNvPr id="8" name="Picture 7" descr="A picture containing building, outdoor, tower&#10;&#10;Description automatically generated">
            <a:extLst>
              <a:ext uri="{FF2B5EF4-FFF2-40B4-BE49-F238E27FC236}">
                <a16:creationId xmlns:a16="http://schemas.microsoft.com/office/drawing/2014/main" id="{AB8FDEFD-8C0B-C02E-50F3-587A8A58DF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30" y="4142635"/>
            <a:ext cx="2349953" cy="209199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7C64229-C4C7-CB4A-8F32-C13C2899D1FF}"/>
              </a:ext>
            </a:extLst>
          </p:cNvPr>
          <p:cNvSpPr txBox="1">
            <a:spLocks/>
          </p:cNvSpPr>
          <p:nvPr/>
        </p:nvSpPr>
        <p:spPr>
          <a:xfrm>
            <a:off x="838200" y="1523882"/>
            <a:ext cx="10282382" cy="4850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Zwanenburgseweg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Heeswijck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-Dinther (1987-1991)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Molenstraat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Oss (1991-1994)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Parklaan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Eindhoven (1994)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World Trade Center, Eindhoven (1994-1995)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Koningsweg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‘s-Hertogenbosch (1995-2000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Statenlaan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‘s-Hertogenbosc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 (2000-2002)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icture containing building, outdoor, house, brick&#10;&#10;Description automatically generated">
            <a:extLst>
              <a:ext uri="{FF2B5EF4-FFF2-40B4-BE49-F238E27FC236}">
                <a16:creationId xmlns:a16="http://schemas.microsoft.com/office/drawing/2014/main" id="{DFB82113-E138-6FED-9219-57F0108948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26" y="4025098"/>
            <a:ext cx="2577548" cy="22485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453266-0844-8DD8-9A1D-42B200CBD7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595" y="1862726"/>
            <a:ext cx="3048006" cy="455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561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598E9-D106-4F6A-AC63-86FD31873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Epiloog</a:t>
            </a:r>
            <a:endParaRPr lang="en-US" b="1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42894F-A780-40C0-8CD8-9E053AA7648D}"/>
              </a:ext>
            </a:extLst>
          </p:cNvPr>
          <p:cNvSpPr txBox="1">
            <a:spLocks/>
          </p:cNvSpPr>
          <p:nvPr/>
        </p:nvSpPr>
        <p:spPr>
          <a:xfrm>
            <a:off x="-3233560" y="172982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969CF13-AC20-B507-A22A-1992E2253A81}"/>
              </a:ext>
            </a:extLst>
          </p:cNvPr>
          <p:cNvSpPr txBox="1">
            <a:spLocks/>
          </p:cNvSpPr>
          <p:nvPr/>
        </p:nvSpPr>
        <p:spPr>
          <a:xfrm>
            <a:off x="838200" y="1523882"/>
            <a:ext cx="10282382" cy="4850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CD-i Emulator 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(2005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Frog Feast 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(2007)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CD-i Bits </a:t>
            </a:r>
            <a:r>
              <a:rPr lang="en-US" sz="1800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(2009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sz="1800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800" dirty="0">
              <a:solidFill>
                <a:srgbClr val="2021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dirty="0">
                <a:solidFill>
                  <a:srgbClr val="2021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1800" i="1" baseline="30000" dirty="0">
                <a:solidFill>
                  <a:srgbClr val="2021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800" i="1" dirty="0">
                <a:solidFill>
                  <a:srgbClr val="2021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Guest 20 Anniversary Edition </a:t>
            </a:r>
            <a:r>
              <a:rPr lang="en-US" sz="1800" dirty="0">
                <a:solidFill>
                  <a:srgbClr val="2021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(2014)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ICDIA website 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(2017–)</a:t>
            </a:r>
            <a:endParaRPr lang="en-US" sz="1800" dirty="0">
              <a:solidFill>
                <a:srgbClr val="202122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Nobelia</a:t>
            </a:r>
            <a:r>
              <a:rPr lang="en-US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(2022)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endParaRPr lang="en-US" sz="1800" b="1" i="1" dirty="0">
              <a:solidFill>
                <a:srgbClr val="20212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dirty="0">
                <a:solidFill>
                  <a:srgbClr val="2021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https://www.cdiemu.org</a:t>
            </a:r>
            <a:endParaRPr lang="en-US" sz="1800" dirty="0">
              <a:solidFill>
                <a:srgbClr val="20212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http://frogfeast.rastersoft.net/CDI.html</a:t>
            </a:r>
            <a:endParaRPr lang="en-US" sz="1800" u="sng" dirty="0">
              <a:solidFill>
                <a:srgbClr val="0000F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u="sng" dirty="0">
                <a:solidFill>
                  <a:srgbClr val="202122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https://cdibits.blogspot.com/</a:t>
            </a:r>
            <a:endParaRPr lang="en-US" sz="1800" u="sng" dirty="0">
              <a:solidFill>
                <a:srgbClr val="20212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dirty="0">
                <a:solidFill>
                  <a:srgbClr val="2021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https://www.trilobytegames.com/7th-guest</a:t>
            </a:r>
            <a:endParaRPr lang="en-US" sz="1800" dirty="0">
              <a:solidFill>
                <a:srgbClr val="20212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dirty="0">
                <a:solidFill>
                  <a:srgbClr val="202122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http://www.icdia.co.uk</a:t>
            </a:r>
            <a:endParaRPr lang="en-US" sz="1800" dirty="0">
              <a:solidFill>
                <a:srgbClr val="20212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r>
              <a:rPr lang="en-US" sz="18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https://qrky.dev/nobelia</a:t>
            </a:r>
            <a:endParaRPr lang="en-US" sz="1800" u="sng" dirty="0">
              <a:solidFill>
                <a:srgbClr val="20212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4880ACB-7F32-283A-A026-F470F870D1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295" y="647312"/>
            <a:ext cx="1805940" cy="1733550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6C16F8D0-966B-E68A-C4DD-B872497413C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911" y="1049111"/>
            <a:ext cx="2164261" cy="1787984"/>
          </a:xfrm>
          <a:prstGeom prst="rect">
            <a:avLst/>
          </a:prstGeom>
        </p:spPr>
      </p:pic>
      <p:pic>
        <p:nvPicPr>
          <p:cNvPr id="12" name="Picture 11" descr="Nobelia – The World of CD-i">
            <a:extLst>
              <a:ext uri="{FF2B5EF4-FFF2-40B4-BE49-F238E27FC236}">
                <a16:creationId xmlns:a16="http://schemas.microsoft.com/office/drawing/2014/main" id="{F5263D4D-4B37-9EB0-D048-4FFB7755AD3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641" y="4199736"/>
            <a:ext cx="1805941" cy="1461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1">
            <a:extLst>
              <a:ext uri="{FF2B5EF4-FFF2-40B4-BE49-F238E27FC236}">
                <a16:creationId xmlns:a16="http://schemas.microsoft.com/office/drawing/2014/main" id="{0FDBAA18-C13A-EBA3-7A1B-6D87A7BCC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8CA857C6-E24A-589C-B301-15B2F4315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5214" y="5887280"/>
            <a:ext cx="404272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</a:t>
            </a:r>
            <a:r>
              <a:rPr kumimoji="0" lang="nl-NL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forever</a:t>
            </a:r>
            <a:r>
              <a:rPr kumimoji="0" lang="nl-NL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kumimoji="0" lang="nl-NL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9226" name="Picture 23" descr="A picture containing clipart&#10;&#10;Description automatically generated">
            <a:extLst>
              <a:ext uri="{FF2B5EF4-FFF2-40B4-BE49-F238E27FC236}">
                <a16:creationId xmlns:a16="http://schemas.microsoft.com/office/drawing/2014/main" id="{59BFD62C-80C7-5AEE-7797-8DCF80BA29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86" y="5959647"/>
            <a:ext cx="2179983" cy="44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3848E33-F098-24F5-B7F5-3E664019C0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98438" y="1587049"/>
            <a:ext cx="2441118" cy="17695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51D0EDB-7B9D-455A-73BA-238A2AE855B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02926" y="2826196"/>
            <a:ext cx="1941595" cy="1769555"/>
          </a:xfrm>
          <a:prstGeom prst="rect">
            <a:avLst/>
          </a:prstGeom>
        </p:spPr>
      </p:pic>
      <p:pic>
        <p:nvPicPr>
          <p:cNvPr id="6" name="Picture 5" descr="Frog Feast Details - LaunchBox Games Database">
            <a:extLst>
              <a:ext uri="{FF2B5EF4-FFF2-40B4-BE49-F238E27FC236}">
                <a16:creationId xmlns:a16="http://schemas.microsoft.com/office/drawing/2014/main" id="{E5EFF49B-ABDA-4E41-7405-D8BF090DF17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587" y="1961456"/>
            <a:ext cx="1480403" cy="2124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F5F893B4-A04D-BD69-0DE7-D4F08DD1CF6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751" y="4233174"/>
            <a:ext cx="2184407" cy="136525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6357DEA-C5E4-EEAB-31C2-DE55761AFBB1}"/>
              </a:ext>
            </a:extLst>
          </p:cNvPr>
          <p:cNvSpPr txBox="1"/>
          <p:nvPr/>
        </p:nvSpPr>
        <p:spPr>
          <a:xfrm>
            <a:off x="838200" y="5804583"/>
            <a:ext cx="33627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Philips CD-i Community</a:t>
            </a:r>
          </a:p>
          <a:p>
            <a:r>
              <a:rPr lang="en-US" dirty="0">
                <a:hlinkClick r:id="rId18"/>
              </a:rPr>
              <a:t>https://discord.gg/TKPejTfw6D</a:t>
            </a:r>
            <a:endParaRPr lang="en-US" dirty="0"/>
          </a:p>
          <a:p>
            <a:endParaRPr lang="en-US" dirty="0"/>
          </a:p>
        </p:txBody>
      </p:sp>
      <p:pic>
        <p:nvPicPr>
          <p:cNvPr id="33" name="Picture 3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D7D09AEC-8C26-7642-D024-D08268319D6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070" y="3082502"/>
            <a:ext cx="866775" cy="86677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45C548B-F61C-F67D-D8E9-78694F09F8B9}"/>
              </a:ext>
            </a:extLst>
          </p:cNvPr>
          <p:cNvSpPr txBox="1"/>
          <p:nvPr/>
        </p:nvSpPr>
        <p:spPr>
          <a:xfrm>
            <a:off x="10698902" y="3888293"/>
            <a:ext cx="959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CD-i Fan</a:t>
            </a:r>
          </a:p>
        </p:txBody>
      </p:sp>
    </p:spTree>
    <p:extLst>
      <p:ext uri="{BB962C8B-B14F-4D97-AF65-F5344CB8AC3E}">
        <p14:creationId xmlns:p14="http://schemas.microsoft.com/office/powerpoint/2010/main" val="37964566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598E9-D106-4F6A-AC63-86FD31873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Vragen</a:t>
            </a:r>
            <a:r>
              <a:rPr lang="en-US" b="1" dirty="0"/>
              <a:t>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42894F-A780-40C0-8CD8-9E053AA7648D}"/>
              </a:ext>
            </a:extLst>
          </p:cNvPr>
          <p:cNvSpPr txBox="1">
            <a:spLocks/>
          </p:cNvSpPr>
          <p:nvPr/>
        </p:nvSpPr>
        <p:spPr>
          <a:xfrm>
            <a:off x="-3233560" y="172982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969CF13-AC20-B507-A22A-1992E2253A81}"/>
              </a:ext>
            </a:extLst>
          </p:cNvPr>
          <p:cNvSpPr txBox="1">
            <a:spLocks/>
          </p:cNvSpPr>
          <p:nvPr/>
        </p:nvSpPr>
        <p:spPr>
          <a:xfrm>
            <a:off x="838200" y="1523882"/>
            <a:ext cx="10282382" cy="4850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2672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0FDBAA18-C13A-EBA3-7A1B-6D87A7BCC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D1747A-9764-BA5D-3D62-DB7CF2DEC248}"/>
              </a:ext>
            </a:extLst>
          </p:cNvPr>
          <p:cNvSpPr txBox="1"/>
          <p:nvPr/>
        </p:nvSpPr>
        <p:spPr>
          <a:xfrm>
            <a:off x="838200" y="5363766"/>
            <a:ext cx="77127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/>
              <a:t>Luc Rooijakkers</a:t>
            </a:r>
          </a:p>
          <a:p>
            <a:pPr algn="l"/>
            <a:r>
              <a:rPr lang="en-US" dirty="0">
                <a:hlinkClick r:id="rId4"/>
              </a:rPr>
              <a:t>cdifan@gmail.com</a:t>
            </a:r>
            <a:endParaRPr lang="en-US" dirty="0"/>
          </a:p>
          <a:p>
            <a:pPr algn="l"/>
            <a:r>
              <a:rPr lang="en-US" dirty="0"/>
              <a:t>CD-i Fan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#8209</a:t>
            </a:r>
            <a:r>
              <a:rPr lang="en-US" dirty="0"/>
              <a:t> op Discord	</a:t>
            </a:r>
          </a:p>
        </p:txBody>
      </p:sp>
    </p:spTree>
    <p:extLst>
      <p:ext uri="{BB962C8B-B14F-4D97-AF65-F5344CB8AC3E}">
        <p14:creationId xmlns:p14="http://schemas.microsoft.com/office/powerpoint/2010/main" val="3959325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598E9-D106-4F6A-AC63-86FD31873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Ontstaan</a:t>
            </a:r>
            <a:r>
              <a:rPr lang="en-US" b="1" dirty="0"/>
              <a:t> SPC</a:t>
            </a:r>
          </a:p>
        </p:txBody>
      </p:sp>
      <p:pic>
        <p:nvPicPr>
          <p:cNvPr id="5" name="Picture 4" descr="A picture containing building, outdoor, house, brick&#10;&#10;Description automatically generated">
            <a:extLst>
              <a:ext uri="{FF2B5EF4-FFF2-40B4-BE49-F238E27FC236}">
                <a16:creationId xmlns:a16="http://schemas.microsoft.com/office/drawing/2014/main" id="{719244FB-AED2-4F3D-9909-E033695FA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782" y="3816350"/>
            <a:ext cx="3066473" cy="2675094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F7F8CC7-A0C4-4A86-8FE4-9A4A6DE3498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SPCC (1987) – </a:t>
            </a:r>
            <a:r>
              <a:rPr lang="en-US" sz="2000" i="1" dirty="0"/>
              <a:t>Sergeant Pepper’s Computer Company</a:t>
            </a:r>
          </a:p>
          <a:p>
            <a:r>
              <a:rPr lang="en-US" dirty="0"/>
              <a:t>SPC Company (~1989)</a:t>
            </a:r>
          </a:p>
          <a:p>
            <a:r>
              <a:rPr lang="en-US" dirty="0"/>
              <a:t>SPC Training </a:t>
            </a:r>
            <a:r>
              <a:rPr lang="en-US" dirty="0" err="1"/>
              <a:t>en</a:t>
            </a:r>
            <a:r>
              <a:rPr lang="en-US" dirty="0"/>
              <a:t> ITC (1991)</a:t>
            </a: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0E5D705-F488-438A-D586-A35DEBA552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323" y="365125"/>
            <a:ext cx="2986405" cy="1552575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F60D5778-7285-F342-50DF-DBECBE2C86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764" y="3816350"/>
            <a:ext cx="1600200" cy="26765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96ED3BAF-74D6-D897-A39D-C31E1D038C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46" y="3816350"/>
            <a:ext cx="4295570" cy="267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90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598E9-D106-4F6A-AC63-86FD31873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C.O.O</a:t>
            </a:r>
            <a:r>
              <a:rPr lang="en-US" sz="4400" b="1" i="1" dirty="0"/>
              <a:t> </a:t>
            </a:r>
            <a:r>
              <a:rPr lang="en-US" sz="1800" b="1" i="1" dirty="0"/>
              <a:t>(sic)</a:t>
            </a:r>
            <a:endParaRPr lang="en-US" sz="1800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3E76F52-D873-4D73-80CA-FEE6F5731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244" y="217199"/>
            <a:ext cx="4544541" cy="6423602"/>
          </a:xfrm>
          <a:prstGeom prst="rect">
            <a:avLst/>
          </a:prstGeom>
          <a:effectLst>
            <a:softEdge rad="0"/>
          </a:effec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42894F-A780-40C0-8CD8-9E053AA7648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 dirty="0"/>
              <a:t>C</a:t>
            </a:r>
            <a:r>
              <a:rPr lang="en-US" dirty="0"/>
              <a:t>omputer</a:t>
            </a:r>
          </a:p>
          <a:p>
            <a:r>
              <a:rPr lang="en-US" b="1" u="sng" dirty="0" err="1"/>
              <a:t>O</a:t>
            </a:r>
            <a:r>
              <a:rPr lang="en-US" dirty="0" err="1"/>
              <a:t>ndersteund</a:t>
            </a:r>
            <a:endParaRPr lang="en-US" dirty="0"/>
          </a:p>
          <a:p>
            <a:r>
              <a:rPr lang="en-US" b="1" u="sng" dirty="0" err="1"/>
              <a:t>O</a:t>
            </a:r>
            <a:r>
              <a:rPr lang="en-US" dirty="0" err="1"/>
              <a:t>nderwijs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673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EC8CCAF6-B51C-C3EF-98BF-EBAAC10064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89" y="2240292"/>
            <a:ext cx="5394960" cy="37476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3598E9-D106-4F6A-AC63-86FD31873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C.O.O </a:t>
            </a:r>
            <a:r>
              <a:rPr lang="en-US" sz="2000" b="1" i="1" dirty="0"/>
              <a:t>(sic)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3E76F52-D873-4D73-80CA-FEE6F5731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244" y="217199"/>
            <a:ext cx="4544541" cy="6423602"/>
          </a:xfrm>
          <a:prstGeom prst="rect">
            <a:avLst/>
          </a:prstGeom>
          <a:effectLst>
            <a:softEdge rad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34E1A1-5EA7-9F4D-4111-8E9AB0A93248}"/>
              </a:ext>
            </a:extLst>
          </p:cNvPr>
          <p:cNvSpPr txBox="1"/>
          <p:nvPr/>
        </p:nvSpPr>
        <p:spPr>
          <a:xfrm>
            <a:off x="919451" y="172944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Bijlage</a:t>
            </a:r>
            <a:r>
              <a:rPr lang="en-US" dirty="0"/>
              <a:t>: </a:t>
            </a:r>
            <a:r>
              <a:rPr lang="en-US" dirty="0" err="1"/>
              <a:t>vijfjarenplan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861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598E9-D106-4F6A-AC63-86FD31873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C.O.O </a:t>
            </a:r>
            <a:r>
              <a:rPr lang="en-US" sz="2000" b="1" i="1" dirty="0"/>
              <a:t>(sic)</a:t>
            </a:r>
            <a:endParaRPr lang="en-US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3E76F52-D873-4D73-80CA-FEE6F5731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244" y="217199"/>
            <a:ext cx="4544541" cy="6423602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4C33887-81CF-42F1-8D47-645F021B98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49" y="2240292"/>
            <a:ext cx="5396900" cy="261698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A5E696C-7CFC-4173-ABD4-A94EB7A206CD}"/>
              </a:ext>
            </a:extLst>
          </p:cNvPr>
          <p:cNvSpPr txBox="1">
            <a:spLocks/>
          </p:cNvSpPr>
          <p:nvPr/>
        </p:nvSpPr>
        <p:spPr>
          <a:xfrm>
            <a:off x="919451" y="507356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Multimedia Research Institute (</a:t>
            </a:r>
            <a:r>
              <a:rPr lang="en-US" i="1" dirty="0"/>
              <a:t>MMRI)</a:t>
            </a:r>
            <a:endParaRPr lang="en-US" dirty="0"/>
          </a:p>
          <a:p>
            <a:r>
              <a:rPr lang="en-US" dirty="0"/>
              <a:t>New Media Market Place (</a:t>
            </a:r>
            <a:r>
              <a:rPr lang="en-US" i="1" dirty="0"/>
              <a:t>NMM)</a:t>
            </a:r>
          </a:p>
          <a:p>
            <a:r>
              <a:rPr lang="en-US" dirty="0"/>
              <a:t>New Media Forum </a:t>
            </a:r>
            <a:r>
              <a:rPr lang="en-US" i="1" dirty="0"/>
              <a:t>(NMF)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34E1A1-5EA7-9F4D-4111-8E9AB0A93248}"/>
              </a:ext>
            </a:extLst>
          </p:cNvPr>
          <p:cNvSpPr txBox="1"/>
          <p:nvPr/>
        </p:nvSpPr>
        <p:spPr>
          <a:xfrm>
            <a:off x="919451" y="172944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Bijlage</a:t>
            </a:r>
            <a:r>
              <a:rPr lang="en-US" dirty="0"/>
              <a:t>: </a:t>
            </a:r>
            <a:r>
              <a:rPr lang="en-US" dirty="0" err="1"/>
              <a:t>vijfjarenplan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858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598E9-D106-4F6A-AC63-86FD31873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SPC Vision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5146777D-CF92-36FE-2278-DDC04642B6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190" y="365125"/>
            <a:ext cx="2029460" cy="33921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13B185BA-8236-B078-52BC-60A8FE0EA9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86780"/>
            <a:ext cx="3057562" cy="43259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516222-B7E6-8D81-FE2F-DA5169138D74}"/>
              </a:ext>
            </a:extLst>
          </p:cNvPr>
          <p:cNvSpPr txBox="1"/>
          <p:nvPr/>
        </p:nvSpPr>
        <p:spPr>
          <a:xfrm>
            <a:off x="848732" y="1690688"/>
            <a:ext cx="4842864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C.O.O </a:t>
            </a:r>
            <a:r>
              <a:rPr lang="en-US" sz="2800" dirty="0" err="1"/>
              <a:t>naar</a:t>
            </a:r>
            <a:r>
              <a:rPr lang="en-US" sz="2800" dirty="0"/>
              <a:t> SPC Vision </a:t>
            </a:r>
            <a:r>
              <a:rPr lang="en-US" sz="2800" i="1" dirty="0"/>
              <a:t>(1990)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CD-i Green Book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Stefan </a:t>
            </a:r>
            <a:r>
              <a:rPr lang="en-US" sz="2800" dirty="0" err="1"/>
              <a:t>Posthuma</a:t>
            </a:r>
            <a:endParaRPr lang="en-US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Atari “demo scene”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68000 </a:t>
            </a:r>
            <a:r>
              <a:rPr lang="en-US" sz="2800" dirty="0" err="1"/>
              <a:t>cpu</a:t>
            </a:r>
            <a:endParaRPr lang="en-US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spel</a:t>
            </a:r>
            <a:r>
              <a:rPr lang="en-US" sz="2800" dirty="0"/>
              <a:t> demo </a:t>
            </a:r>
            <a:r>
              <a:rPr lang="en-US" sz="2000" i="1" dirty="0"/>
              <a:t>(Alien Gate C64)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Contract </a:t>
            </a:r>
            <a:r>
              <a:rPr lang="en-US" sz="2800" dirty="0" err="1"/>
              <a:t>voor</a:t>
            </a:r>
            <a:r>
              <a:rPr lang="en-US" sz="2800" dirty="0"/>
              <a:t> 5 </a:t>
            </a:r>
            <a:r>
              <a:rPr lang="en-US" sz="2800" dirty="0" err="1"/>
              <a:t>spellen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78175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598E9-D106-4F6A-AC63-86FD31873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SPC Vision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42894F-A780-40C0-8CD8-9E053AA7648D}"/>
              </a:ext>
            </a:extLst>
          </p:cNvPr>
          <p:cNvSpPr txBox="1">
            <a:spLocks/>
          </p:cNvSpPr>
          <p:nvPr/>
        </p:nvSpPr>
        <p:spPr>
          <a:xfrm>
            <a:off x="838200" y="1523883"/>
            <a:ext cx="9481457" cy="308595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Alien Gate </a:t>
            </a:r>
            <a:r>
              <a:rPr lang="en-US" sz="3600" i="1" dirty="0"/>
              <a:t>(1993)</a:t>
            </a:r>
            <a:endParaRPr lang="en-US" sz="3600" dirty="0"/>
          </a:p>
          <a:p>
            <a:endParaRPr lang="en-US" dirty="0"/>
          </a:p>
          <a:p>
            <a:r>
              <a:rPr lang="en-US" sz="2600" i="1" dirty="0" err="1"/>
              <a:t>machinetaal</a:t>
            </a:r>
            <a:r>
              <a:rPr lang="en-US" sz="2600" i="1" dirty="0"/>
              <a:t> met (</a:t>
            </a:r>
            <a:r>
              <a:rPr lang="en-US" sz="2600" i="1" dirty="0" err="1"/>
              <a:t>minimaal</a:t>
            </a:r>
            <a:r>
              <a:rPr lang="en-US" sz="2600" i="1" dirty="0"/>
              <a:t>) Balboa</a:t>
            </a:r>
          </a:p>
          <a:p>
            <a:r>
              <a:rPr lang="en-US" sz="2600" i="1" dirty="0"/>
              <a:t>direct Line Control Table access</a:t>
            </a:r>
          </a:p>
          <a:p>
            <a:r>
              <a:rPr lang="en-US" sz="2600" i="1" dirty="0"/>
              <a:t>single </a:t>
            </a:r>
            <a:r>
              <a:rPr lang="en-US" sz="2600" i="1" dirty="0" err="1"/>
              <a:t>vbl</a:t>
            </a:r>
            <a:r>
              <a:rPr lang="en-US" sz="2600" i="1" dirty="0"/>
              <a:t> game: 50 Hz op PAL (1.0x)</a:t>
            </a:r>
          </a:p>
          <a:p>
            <a:r>
              <a:rPr lang="en-US" sz="2600" i="1" dirty="0"/>
              <a:t>double </a:t>
            </a:r>
            <a:r>
              <a:rPr lang="en-US" sz="2600" i="1" dirty="0" err="1"/>
              <a:t>vbl</a:t>
            </a:r>
            <a:r>
              <a:rPr lang="en-US" sz="2600" i="1" dirty="0"/>
              <a:t> game: 30 Hz op NTSC (2.0.x)</a:t>
            </a:r>
          </a:p>
          <a:p>
            <a:pPr marL="0" indent="0">
              <a:buNone/>
            </a:pP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4" name="Picture 3" descr="Alien Gate Prijzen CD-i | Vergelijk Losse, CIB &amp; Nieuwe Prijzen">
            <a:extLst>
              <a:ext uri="{FF2B5EF4-FFF2-40B4-BE49-F238E27FC236}">
                <a16:creationId xmlns:a16="http://schemas.microsoft.com/office/drawing/2014/main" id="{B6F2A2C0-5E31-A9F3-097E-7FB550B725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059" y="644026"/>
            <a:ext cx="2854506" cy="3085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lien Gate (1993) CD-i box cover art - MobyGames">
            <a:extLst>
              <a:ext uri="{FF2B5EF4-FFF2-40B4-BE49-F238E27FC236}">
                <a16:creationId xmlns:a16="http://schemas.microsoft.com/office/drawing/2014/main" id="{ED515F52-FD17-0077-F0C7-6FF1E3A0AB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178" y="644026"/>
            <a:ext cx="2714625" cy="270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118A5EB8-F515-48C0-CFFA-FE73674FB3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506" y="3947882"/>
            <a:ext cx="4581297" cy="26512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84B693-EB47-6F74-35E4-01DAF1DC0BBB}"/>
              </a:ext>
            </a:extLst>
          </p:cNvPr>
          <p:cNvSpPr txBox="1"/>
          <p:nvPr/>
        </p:nvSpPr>
        <p:spPr>
          <a:xfrm>
            <a:off x="838200" y="3947882"/>
            <a:ext cx="3984681" cy="1857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nl-NL" sz="180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??-??-1992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start ontwikkeling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nl-NL" sz="180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30-10-1992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versie 1.01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nl-NL" sz="180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21-01-1993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versie 1.06 (geperst)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nl-NL" sz="180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18-02-1993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versie 1.07 (geperst)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nl-NL" dirty="0"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r>
              <a:rPr lang="nl-NL" sz="180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-07-1993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versie 2.08 (geperst)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nl-NL" sz="180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05-08-1993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versie 2.09 (geperst)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4B142D-4CB4-489A-FB19-4CAAAD8F2399}"/>
              </a:ext>
            </a:extLst>
          </p:cNvPr>
          <p:cNvSpPr txBox="1"/>
          <p:nvPr/>
        </p:nvSpPr>
        <p:spPr>
          <a:xfrm>
            <a:off x="838200" y="6092765"/>
            <a:ext cx="4775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/>
              <a:t>Final Production Delivery (FPD) – 1.01 </a:t>
            </a:r>
            <a:r>
              <a:rPr lang="en-US" sz="2000" i="1" dirty="0" err="1"/>
              <a:t>e.v.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677925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598E9-D106-4F6A-AC63-86FD31873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SPC Vision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42894F-A780-40C0-8CD8-9E053AA7648D}"/>
              </a:ext>
            </a:extLst>
          </p:cNvPr>
          <p:cNvSpPr txBox="1">
            <a:spLocks/>
          </p:cNvSpPr>
          <p:nvPr/>
        </p:nvSpPr>
        <p:spPr>
          <a:xfrm>
            <a:off x="838200" y="1523883"/>
            <a:ext cx="9481457" cy="308595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Diamant </a:t>
            </a:r>
            <a:r>
              <a:rPr lang="en-US" sz="3600" dirty="0" err="1"/>
              <a:t>Frituur</a:t>
            </a:r>
            <a:r>
              <a:rPr lang="en-US" sz="3600" dirty="0"/>
              <a:t> Test </a:t>
            </a:r>
            <a:r>
              <a:rPr lang="en-US" sz="3600" i="1" dirty="0"/>
              <a:t>(1993)</a:t>
            </a:r>
            <a:endParaRPr lang="en-US" sz="3600" dirty="0"/>
          </a:p>
          <a:p>
            <a:endParaRPr lang="en-US" dirty="0"/>
          </a:p>
          <a:p>
            <a:r>
              <a:rPr lang="en-US" sz="2600" i="1" dirty="0"/>
              <a:t>C met Balboa</a:t>
            </a:r>
          </a:p>
          <a:p>
            <a:r>
              <a:rPr lang="en-US" sz="2600" i="1" dirty="0" err="1"/>
              <a:t>professionele</a:t>
            </a:r>
            <a:r>
              <a:rPr lang="en-US" sz="2600" i="1" dirty="0"/>
              <a:t> </a:t>
            </a:r>
            <a:r>
              <a:rPr lang="en-US" sz="2600" i="1" dirty="0" err="1"/>
              <a:t>titel</a:t>
            </a:r>
            <a:r>
              <a:rPr lang="en-US" sz="2600" i="1" dirty="0"/>
              <a:t> </a:t>
            </a:r>
            <a:r>
              <a:rPr lang="en-US" sz="2600" i="1" dirty="0" err="1"/>
              <a:t>voor</a:t>
            </a:r>
            <a:r>
              <a:rPr lang="en-US" sz="2600" i="1" dirty="0"/>
              <a:t> CDI 602</a:t>
            </a:r>
          </a:p>
          <a:p>
            <a:r>
              <a:rPr lang="en-US" sz="2600" i="1" dirty="0" err="1"/>
              <a:t>Horecava</a:t>
            </a:r>
            <a:r>
              <a:rPr lang="en-US" sz="2600" i="1" dirty="0"/>
              <a:t> 1992</a:t>
            </a:r>
          </a:p>
          <a:p>
            <a:endParaRPr lang="en-US" sz="2600" i="1" dirty="0"/>
          </a:p>
          <a:p>
            <a:pPr marL="0" indent="0">
              <a:buNone/>
            </a:pP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84B693-EB47-6F74-35E4-01DAF1DC0BBB}"/>
              </a:ext>
            </a:extLst>
          </p:cNvPr>
          <p:cNvSpPr txBox="1"/>
          <p:nvPr/>
        </p:nvSpPr>
        <p:spPr>
          <a:xfrm>
            <a:off x="838200" y="3737407"/>
            <a:ext cx="3926972" cy="6715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nl-NL" sz="180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??-??-1992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start ontwikkeling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nl-NL" sz="180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18-03-1993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versie 1.03 (geperst)</a:t>
            </a:r>
            <a:endParaRPr lang="en-US" dirty="0"/>
          </a:p>
        </p:txBody>
      </p:sp>
      <p:pic>
        <p:nvPicPr>
          <p:cNvPr id="9" name="Picture 8" descr="A picture containing text, electronics, compact disk&#10;&#10;Description automatically generated">
            <a:extLst>
              <a:ext uri="{FF2B5EF4-FFF2-40B4-BE49-F238E27FC236}">
                <a16:creationId xmlns:a16="http://schemas.microsoft.com/office/drawing/2014/main" id="{3A5554F0-FCFA-AC0A-8EE1-A9704D1AD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177" y="644026"/>
            <a:ext cx="2714625" cy="2584712"/>
          </a:xfrm>
          <a:prstGeom prst="rect">
            <a:avLst/>
          </a:prstGeom>
        </p:spPr>
      </p:pic>
      <p:pic>
        <p:nvPicPr>
          <p:cNvPr id="11" name="Picture 10" descr="Text&#10;&#10;Description automatically generated with low confidence">
            <a:extLst>
              <a:ext uri="{FF2B5EF4-FFF2-40B4-BE49-F238E27FC236}">
                <a16:creationId xmlns:a16="http://schemas.microsoft.com/office/drawing/2014/main" id="{E010A33B-677A-5D3B-474C-2321994366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186" y="3746384"/>
            <a:ext cx="3766616" cy="2746491"/>
          </a:xfrm>
          <a:prstGeom prst="rect">
            <a:avLst/>
          </a:prstGeom>
        </p:spPr>
      </p:pic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738B39AE-6D6E-89C8-A271-E4EBFB7158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079" y="644027"/>
            <a:ext cx="2608959" cy="25799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60FAD6-31C7-F976-27D4-DA20BBFA1444}"/>
              </a:ext>
            </a:extLst>
          </p:cNvPr>
          <p:cNvSpPr txBox="1"/>
          <p:nvPr/>
        </p:nvSpPr>
        <p:spPr>
          <a:xfrm>
            <a:off x="838200" y="4879761"/>
            <a:ext cx="6096000" cy="96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i="1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Abstract:</a:t>
            </a:r>
            <a:br>
              <a:rPr lang="nl-NL" i="1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i="1" dirty="0" err="1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nl-NL" i="1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program </a:t>
            </a:r>
            <a:r>
              <a:rPr lang="nl-NL" i="1" dirty="0" err="1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contains</a:t>
            </a:r>
            <a:r>
              <a:rPr lang="nl-NL" i="1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a quiz </a:t>
            </a:r>
            <a:r>
              <a:rPr lang="nl-NL" i="1" dirty="0" err="1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about</a:t>
            </a:r>
            <a:r>
              <a:rPr lang="nl-NL" i="1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i="1" dirty="0" err="1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frying</a:t>
            </a:r>
            <a:r>
              <a:rPr lang="nl-NL" i="1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i="1" dirty="0" err="1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nl-NL" i="1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i="1" dirty="0" err="1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includes</a:t>
            </a:r>
            <a:r>
              <a:rPr lang="nl-NL" i="1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a market </a:t>
            </a:r>
            <a:r>
              <a:rPr lang="nl-NL" i="1" dirty="0" err="1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investigation</a:t>
            </a:r>
            <a:r>
              <a:rPr lang="nl-NL" i="1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part.</a:t>
            </a:r>
            <a:endParaRPr lang="en-US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681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9344</TotalTime>
  <Words>1802</Words>
  <Application>Microsoft Office PowerPoint</Application>
  <PresentationFormat>Widescreen</PresentationFormat>
  <Paragraphs>499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Consolas</vt:lpstr>
      <vt:lpstr>Symbol</vt:lpstr>
      <vt:lpstr>Office Theme</vt:lpstr>
      <vt:lpstr>PowerPoint Presentation</vt:lpstr>
      <vt:lpstr>SPC Vision / The Vision Factory</vt:lpstr>
      <vt:lpstr>Ontstaan SPC</vt:lpstr>
      <vt:lpstr>C.O.O (sic)</vt:lpstr>
      <vt:lpstr>C.O.O (sic)</vt:lpstr>
      <vt:lpstr>C.O.O (sic)</vt:lpstr>
      <vt:lpstr>SPC Vision</vt:lpstr>
      <vt:lpstr>SPC Vision</vt:lpstr>
      <vt:lpstr>SPC Vision</vt:lpstr>
      <vt:lpstr>SPC Vision</vt:lpstr>
      <vt:lpstr>The Vision Factory</vt:lpstr>
      <vt:lpstr>The Vision Factory</vt:lpstr>
      <vt:lpstr>The Vision Factory</vt:lpstr>
      <vt:lpstr>The Vision Factory</vt:lpstr>
      <vt:lpstr>The Vision Factory</vt:lpstr>
      <vt:lpstr>The Vision Factory / SPC Vision</vt:lpstr>
      <vt:lpstr>The Vision Factory</vt:lpstr>
      <vt:lpstr>The Vision Factory</vt:lpstr>
      <vt:lpstr>The Vision Factory / SPC Vision</vt:lpstr>
      <vt:lpstr>SPC Vision</vt:lpstr>
      <vt:lpstr>The Vision Factory</vt:lpstr>
      <vt:lpstr>SPC Vision</vt:lpstr>
      <vt:lpstr>Professionele CD-i discs</vt:lpstr>
      <vt:lpstr>Werken bij SPC</vt:lpstr>
      <vt:lpstr>Bedrijfsnamen</vt:lpstr>
      <vt:lpstr>Vestigingsplaatsen</vt:lpstr>
      <vt:lpstr>Epiloog</vt:lpstr>
      <vt:lpstr>Vragen?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 Rooijakkers</dc:creator>
  <cp:lastModifiedBy>Luc Rooijakkers</cp:lastModifiedBy>
  <cp:revision>14</cp:revision>
  <dcterms:created xsi:type="dcterms:W3CDTF">2021-11-13T16:23:09Z</dcterms:created>
  <dcterms:modified xsi:type="dcterms:W3CDTF">2022-10-18T19:36:55Z</dcterms:modified>
</cp:coreProperties>
</file>